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4" r:id="rId9"/>
    <p:sldId id="267" r:id="rId10"/>
    <p:sldId id="269" r:id="rId11"/>
    <p:sldId id="271" r:id="rId12"/>
    <p:sldId id="273"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34"/>
    <p:restoredTop sz="94631"/>
  </p:normalViewPr>
  <p:slideViewPr>
    <p:cSldViewPr snapToGrid="0" snapToObjects="1">
      <p:cViewPr varScale="1">
        <p:scale>
          <a:sx n="117" d="100"/>
          <a:sy n="117" d="100"/>
        </p:scale>
        <p:origin x="43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0F35B-9127-814A-9B25-1F259F711FB7}" type="datetimeFigureOut">
              <a:rPr lang="en-US" smtClean="0"/>
              <a:t>8/30/17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4D43C9-3EF6-3041-8114-5EDD2EC6EB9B}" type="slidenum">
              <a:rPr lang="en-US" smtClean="0"/>
              <a:t>‹#›</a:t>
            </a:fld>
            <a:endParaRPr lang="en-US"/>
          </a:p>
        </p:txBody>
      </p:sp>
    </p:spTree>
    <p:extLst>
      <p:ext uri="{BB962C8B-B14F-4D97-AF65-F5344CB8AC3E}">
        <p14:creationId xmlns:p14="http://schemas.microsoft.com/office/powerpoint/2010/main" val="107212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Firstly, geometry focus skills and content topics from the South African curriculum were listed.</a:t>
            </a:r>
          </a:p>
          <a:p>
            <a:r>
              <a:rPr lang="en-US" sz="1200" kern="1200" dirty="0" smtClean="0">
                <a:solidFill>
                  <a:schemeClr val="tx1"/>
                </a:solidFill>
                <a:effectLst/>
                <a:latin typeface="+mn-lt"/>
                <a:ea typeface="+mn-ea"/>
                <a:cs typeface="+mn-cs"/>
              </a:rPr>
              <a:t>We then set out to identify common areas by noting key words and terms which mentioned focus skills and content within each document’s content outline, which were common across the seven curricula and the NCTM’s </a:t>
            </a:r>
            <a:r>
              <a:rPr lang="en-US" sz="1200" i="1" kern="1200" dirty="0" smtClean="0">
                <a:solidFill>
                  <a:schemeClr val="tx1"/>
                </a:solidFill>
                <a:effectLst/>
                <a:latin typeface="+mn-lt"/>
                <a:ea typeface="+mn-ea"/>
                <a:cs typeface="+mn-cs"/>
              </a:rPr>
              <a:t>Principles and Standards</a:t>
            </a:r>
            <a:r>
              <a:rPr lang="en-US" sz="1200" kern="1200" dirty="0" smtClean="0">
                <a:solidFill>
                  <a:schemeClr val="tx1"/>
                </a:solidFill>
                <a:effectLst/>
                <a:latin typeface="+mn-lt"/>
                <a:ea typeface="+mn-ea"/>
                <a:cs typeface="+mn-cs"/>
              </a:rPr>
              <a:t> on geometry in school mathematics. It is important to note that the skills and content were matched to what had been elicited from the South African curriculum.</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study of Space and Shape improves understanding and appreciation of the pattern, precision, achievement and beauty in natural and cultural forms. It focuses on the properties, relationships, orientations, positions and transformations of two-dimensional shapes and three-dimensional objects. </a:t>
            </a:r>
            <a:endParaRPr lang="en-US" dirty="0" smtClean="0"/>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6</a:t>
            </a:fld>
            <a:endParaRPr lang="en-US"/>
          </a:p>
        </p:txBody>
      </p:sp>
    </p:spTree>
    <p:extLst>
      <p:ext uri="{BB962C8B-B14F-4D97-AF65-F5344CB8AC3E}">
        <p14:creationId xmlns:p14="http://schemas.microsoft.com/office/powerpoint/2010/main" val="1737277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Once a list of terms had been compiled, these were arranged accordingly within a framework of the natural and cultural surrounds, and how this is visualized (perceived).</a:t>
            </a:r>
          </a:p>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7</a:t>
            </a:fld>
            <a:endParaRPr lang="en-US"/>
          </a:p>
        </p:txBody>
      </p:sp>
    </p:spTree>
    <p:extLst>
      <p:ext uri="{BB962C8B-B14F-4D97-AF65-F5344CB8AC3E}">
        <p14:creationId xmlns:p14="http://schemas.microsoft.com/office/powerpoint/2010/main" val="954084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Habits</a:t>
            </a:r>
            <a:r>
              <a:rPr lang="en-US" sz="1200" kern="1200" baseline="0" dirty="0" smtClean="0">
                <a:solidFill>
                  <a:schemeClr val="tx1"/>
                </a:solidFill>
                <a:effectLst/>
                <a:latin typeface="+mn-lt"/>
                <a:ea typeface="+mn-ea"/>
                <a:cs typeface="+mn-cs"/>
              </a:rPr>
              <a:t> of the mind: Occurring and encouraged, but NOT in the absence of the properties of geometric elements </a:t>
            </a:r>
            <a:r>
              <a:rPr lang="mr-IN" sz="1200" kern="1200" baseline="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Cuoco</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Goldenburg</a:t>
            </a:r>
            <a:r>
              <a:rPr lang="en-US" sz="1200" kern="1200" baseline="0" dirty="0" smtClean="0">
                <a:solidFill>
                  <a:schemeClr val="tx1"/>
                </a:solidFill>
                <a:effectLst/>
                <a:latin typeface="+mn-lt"/>
                <a:ea typeface="+mn-ea"/>
                <a:cs typeface="+mn-cs"/>
              </a:rPr>
              <a:t>, Mark)</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8</a:t>
            </a:fld>
            <a:endParaRPr lang="en-US"/>
          </a:p>
        </p:txBody>
      </p:sp>
    </p:spTree>
    <p:extLst>
      <p:ext uri="{BB962C8B-B14F-4D97-AF65-F5344CB8AC3E}">
        <p14:creationId xmlns:p14="http://schemas.microsoft.com/office/powerpoint/2010/main" val="1698913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9</a:t>
            </a:fld>
            <a:endParaRPr lang="en-US"/>
          </a:p>
        </p:txBody>
      </p:sp>
    </p:spTree>
    <p:extLst>
      <p:ext uri="{BB962C8B-B14F-4D97-AF65-F5344CB8AC3E}">
        <p14:creationId xmlns:p14="http://schemas.microsoft.com/office/powerpoint/2010/main" val="1534207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10</a:t>
            </a:fld>
            <a:endParaRPr lang="en-US"/>
          </a:p>
        </p:txBody>
      </p:sp>
    </p:spTree>
    <p:extLst>
      <p:ext uri="{BB962C8B-B14F-4D97-AF65-F5344CB8AC3E}">
        <p14:creationId xmlns:p14="http://schemas.microsoft.com/office/powerpoint/2010/main" val="1638408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11</a:t>
            </a:fld>
            <a:endParaRPr lang="en-US"/>
          </a:p>
        </p:txBody>
      </p:sp>
    </p:spTree>
    <p:extLst>
      <p:ext uri="{BB962C8B-B14F-4D97-AF65-F5344CB8AC3E}">
        <p14:creationId xmlns:p14="http://schemas.microsoft.com/office/powerpoint/2010/main" val="1143843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12</a:t>
            </a:fld>
            <a:endParaRPr lang="en-US"/>
          </a:p>
        </p:txBody>
      </p:sp>
    </p:spTree>
    <p:extLst>
      <p:ext uri="{BB962C8B-B14F-4D97-AF65-F5344CB8AC3E}">
        <p14:creationId xmlns:p14="http://schemas.microsoft.com/office/powerpoint/2010/main" val="424320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368F8B7-EAD1-D142-B02F-3FAE98194BDB}" type="slidenum">
              <a:rPr lang="en-US" smtClean="0"/>
              <a:t>13</a:t>
            </a:fld>
            <a:endParaRPr lang="en-US"/>
          </a:p>
        </p:txBody>
      </p:sp>
    </p:spTree>
    <p:extLst>
      <p:ext uri="{BB962C8B-B14F-4D97-AF65-F5344CB8AC3E}">
        <p14:creationId xmlns:p14="http://schemas.microsoft.com/office/powerpoint/2010/main" val="1743190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067A65-8152-884F-8A7C-E0844D03C2FC}" type="datetimeFigureOut">
              <a:rPr lang="en-US" smtClean="0"/>
              <a:t>8/30/17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313169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67A65-8152-884F-8A7C-E0844D03C2FC}" type="datetimeFigureOut">
              <a:rPr lang="en-US" smtClean="0"/>
              <a:t>8/30/17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396463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67A65-8152-884F-8A7C-E0844D03C2FC}" type="datetimeFigureOut">
              <a:rPr lang="en-US" smtClean="0"/>
              <a:t>8/30/17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50770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67A65-8152-884F-8A7C-E0844D03C2FC}" type="datetimeFigureOut">
              <a:rPr lang="en-US" smtClean="0"/>
              <a:t>8/30/17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753069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067A65-8152-884F-8A7C-E0844D03C2FC}" type="datetimeFigureOut">
              <a:rPr lang="en-US" smtClean="0"/>
              <a:t>8/30/17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709803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067A65-8152-884F-8A7C-E0844D03C2FC}" type="datetimeFigureOut">
              <a:rPr lang="en-US" smtClean="0"/>
              <a:t>8/30/17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185954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067A65-8152-884F-8A7C-E0844D03C2FC}" type="datetimeFigureOut">
              <a:rPr lang="en-US" smtClean="0"/>
              <a:t>8/30/17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533671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067A65-8152-884F-8A7C-E0844D03C2FC}" type="datetimeFigureOut">
              <a:rPr lang="en-US" smtClean="0"/>
              <a:t>8/30/17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65811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067A65-8152-884F-8A7C-E0844D03C2FC}" type="datetimeFigureOut">
              <a:rPr lang="en-US" smtClean="0"/>
              <a:t>8/30/17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508077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067A65-8152-884F-8A7C-E0844D03C2FC}" type="datetimeFigureOut">
              <a:rPr lang="en-US" smtClean="0"/>
              <a:t>8/30/17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660641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067A65-8152-884F-8A7C-E0844D03C2FC}" type="datetimeFigureOut">
              <a:rPr lang="en-US" smtClean="0"/>
              <a:t>8/30/17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537D2-8DCE-FF45-8227-2B750E6EC44B}" type="slidenum">
              <a:rPr lang="en-US" smtClean="0"/>
              <a:t>‹#›</a:t>
            </a:fld>
            <a:endParaRPr lang="en-US"/>
          </a:p>
        </p:txBody>
      </p:sp>
    </p:spTree>
    <p:extLst>
      <p:ext uri="{BB962C8B-B14F-4D97-AF65-F5344CB8AC3E}">
        <p14:creationId xmlns:p14="http://schemas.microsoft.com/office/powerpoint/2010/main" val="17044493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67A65-8152-884F-8A7C-E0844D03C2FC}" type="datetimeFigureOut">
              <a:rPr lang="en-US" smtClean="0"/>
              <a:t>8/30/17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8537D2-8DCE-FF45-8227-2B750E6EC44B}" type="slidenum">
              <a:rPr lang="en-US" smtClean="0"/>
              <a:t>‹#›</a:t>
            </a:fld>
            <a:endParaRPr lang="en-US"/>
          </a:p>
        </p:txBody>
      </p:sp>
    </p:spTree>
    <p:extLst>
      <p:ext uri="{BB962C8B-B14F-4D97-AF65-F5344CB8AC3E}">
        <p14:creationId xmlns:p14="http://schemas.microsoft.com/office/powerpoint/2010/main" val="2067064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3513" y="1930745"/>
            <a:ext cx="9144000" cy="2387600"/>
          </a:xfrm>
        </p:spPr>
        <p:txBody>
          <a:bodyPr/>
          <a:lstStyle/>
          <a:p>
            <a:r>
              <a:rPr lang="en-US" dirty="0"/>
              <a:t>c</a:t>
            </a:r>
            <a:r>
              <a:rPr lang="en-US" dirty="0" smtClean="0"/>
              <a:t>ore </a:t>
            </a:r>
            <a:r>
              <a:rPr lang="en-US" dirty="0"/>
              <a:t>s</a:t>
            </a:r>
            <a:r>
              <a:rPr lang="en-US" dirty="0" smtClean="0"/>
              <a:t>tandards for teaching mathematics</a:t>
            </a:r>
            <a:endParaRPr lang="en-US" dirty="0"/>
          </a:p>
        </p:txBody>
      </p:sp>
    </p:spTree>
    <p:extLst>
      <p:ext uri="{BB962C8B-B14F-4D97-AF65-F5344CB8AC3E}">
        <p14:creationId xmlns:p14="http://schemas.microsoft.com/office/powerpoint/2010/main" val="10171697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p:spPr>
        <p:txBody>
          <a:bodyPr wrap="square" rtlCol="0">
            <a:spAutoFit/>
          </a:bodyPr>
          <a:lstStyle/>
          <a:p>
            <a:pPr algn="ctr"/>
            <a:r>
              <a:rPr lang="en-US" dirty="0"/>
              <a:t>Natural / Cultural Surroundings</a:t>
            </a:r>
          </a:p>
        </p:txBody>
      </p:sp>
      <p:sp>
        <p:nvSpPr>
          <p:cNvPr id="74" name="TextBox 73"/>
          <p:cNvSpPr txBox="1"/>
          <p:nvPr/>
        </p:nvSpPr>
        <p:spPr>
          <a:xfrm rot="16200000">
            <a:off x="760169" y="3385019"/>
            <a:ext cx="2583714" cy="369332"/>
          </a:xfrm>
          <a:prstGeom prst="rect">
            <a:avLst/>
          </a:prstGeom>
          <a:noFill/>
        </p:spPr>
        <p:txBody>
          <a:bodyPr wrap="square" rtlCol="0">
            <a:spAutoFit/>
          </a:bodyPr>
          <a:lstStyle/>
          <a:p>
            <a:pPr algn="ctr"/>
            <a:r>
              <a:rPr lang="en-US" dirty="0"/>
              <a:t>Visualization</a:t>
            </a:r>
          </a:p>
        </p:txBody>
      </p:sp>
      <p:sp>
        <p:nvSpPr>
          <p:cNvPr id="75" name="Left Bracket 74"/>
          <p:cNvSpPr/>
          <p:nvPr/>
        </p:nvSpPr>
        <p:spPr>
          <a:xfrm>
            <a:off x="2379403" y="1106442"/>
            <a:ext cx="375389" cy="4952314"/>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Left Bracket 69"/>
          <p:cNvSpPr/>
          <p:nvPr/>
        </p:nvSpPr>
        <p:spPr>
          <a:xfrm rot="16200000">
            <a:off x="6006783" y="2031820"/>
            <a:ext cx="375389" cy="7687232"/>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5" name="Group 24"/>
          <p:cNvGrpSpPr/>
          <p:nvPr/>
        </p:nvGrpSpPr>
        <p:grpSpPr>
          <a:xfrm>
            <a:off x="2897503" y="3433879"/>
            <a:ext cx="5133972" cy="2331296"/>
            <a:chOff x="4082068" y="3810435"/>
            <a:chExt cx="898330" cy="1701374"/>
          </a:xfrm>
        </p:grpSpPr>
        <p:sp>
          <p:nvSpPr>
            <p:cNvPr id="26" name="Up Arrow 25"/>
            <p:cNvSpPr/>
            <p:nvPr/>
          </p:nvSpPr>
          <p:spPr>
            <a:xfrm>
              <a:off x="4082068" y="3810435"/>
              <a:ext cx="898330" cy="1701374"/>
            </a:xfrm>
            <a:prstGeom prst="upArrow">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7" name="TextBox 26"/>
            <p:cNvSpPr txBox="1"/>
            <p:nvPr/>
          </p:nvSpPr>
          <p:spPr>
            <a:xfrm>
              <a:off x="4347367" y="4700674"/>
              <a:ext cx="331313" cy="381845"/>
            </a:xfrm>
            <a:prstGeom prst="rect">
              <a:avLst/>
            </a:prstGeom>
            <a:noFill/>
          </p:spPr>
          <p:txBody>
            <a:bodyPr wrap="square" rtlCol="0">
              <a:spAutoFit/>
            </a:bodyPr>
            <a:lstStyle/>
            <a:p>
              <a:pPr algn="ctr"/>
              <a:r>
                <a:rPr lang="en-US" sz="2800" dirty="0"/>
                <a:t> Properties</a:t>
              </a:r>
            </a:p>
          </p:txBody>
        </p:sp>
      </p:grpSp>
      <p:grpSp>
        <p:nvGrpSpPr>
          <p:cNvPr id="66" name="Group 65"/>
          <p:cNvGrpSpPr/>
          <p:nvPr/>
        </p:nvGrpSpPr>
        <p:grpSpPr>
          <a:xfrm>
            <a:off x="9257860" y="1121577"/>
            <a:ext cx="780232" cy="4735336"/>
            <a:chOff x="7733860" y="1121577"/>
            <a:chExt cx="780232" cy="4735336"/>
          </a:xfrm>
        </p:grpSpPr>
        <p:sp>
          <p:nvSpPr>
            <p:cNvPr id="67" name="TextBox 66"/>
            <p:cNvSpPr txBox="1"/>
            <p:nvPr/>
          </p:nvSpPr>
          <p:spPr>
            <a:xfrm rot="16200000">
              <a:off x="6668365" y="3582166"/>
              <a:ext cx="2821219" cy="338554"/>
            </a:xfrm>
            <a:prstGeom prst="rect">
              <a:avLst/>
            </a:prstGeom>
            <a:noFill/>
          </p:spPr>
          <p:txBody>
            <a:bodyPr wrap="square" rtlCol="0">
              <a:spAutoFit/>
            </a:bodyPr>
            <a:lstStyle/>
            <a:p>
              <a:pPr algn="ctr"/>
              <a:r>
                <a:rPr lang="en-US" sz="1600" dirty="0"/>
                <a:t>Measurement</a:t>
              </a:r>
            </a:p>
          </p:txBody>
        </p:sp>
        <p:sp>
          <p:nvSpPr>
            <p:cNvPr id="68" name="Right Arrow 67"/>
            <p:cNvSpPr/>
            <p:nvPr/>
          </p:nvSpPr>
          <p:spPr>
            <a:xfrm rot="16200000">
              <a:off x="5756308" y="3099129"/>
              <a:ext cx="4735336" cy="780232"/>
            </a:xfrm>
            <a:prstGeom prst="rightArrow">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3" name="Right Arrow Callout 32"/>
          <p:cNvSpPr/>
          <p:nvPr/>
        </p:nvSpPr>
        <p:spPr>
          <a:xfrm>
            <a:off x="2769063" y="1120711"/>
            <a:ext cx="2106681" cy="1550227"/>
          </a:xfrm>
          <a:prstGeom prst="rightArrowCallout">
            <a:avLst>
              <a:gd name="adj1" fmla="val 25000"/>
              <a:gd name="adj2" fmla="val 24080"/>
              <a:gd name="adj3" fmla="val 25000"/>
              <a:gd name="adj4" fmla="val 73783"/>
            </a:avLst>
          </a:prstGeom>
          <a:no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Right Arrow Callout 33"/>
          <p:cNvSpPr/>
          <p:nvPr/>
        </p:nvSpPr>
        <p:spPr>
          <a:xfrm rot="5400000">
            <a:off x="2505107" y="1384669"/>
            <a:ext cx="2106681" cy="1550227"/>
          </a:xfrm>
          <a:prstGeom prst="rightArrowCallout">
            <a:avLst>
              <a:gd name="adj1" fmla="val 25000"/>
              <a:gd name="adj2" fmla="val 25000"/>
              <a:gd name="adj3" fmla="val 25000"/>
              <a:gd name="adj4" fmla="val 73783"/>
            </a:avLst>
          </a:prstGeom>
          <a:no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TextBox 34"/>
          <p:cNvSpPr txBox="1"/>
          <p:nvPr/>
        </p:nvSpPr>
        <p:spPr>
          <a:xfrm>
            <a:off x="2237851" y="1751688"/>
            <a:ext cx="2489747" cy="369332"/>
          </a:xfrm>
          <a:prstGeom prst="rect">
            <a:avLst/>
          </a:prstGeom>
          <a:noFill/>
        </p:spPr>
        <p:txBody>
          <a:bodyPr wrap="square" rtlCol="0">
            <a:spAutoFit/>
          </a:bodyPr>
          <a:lstStyle/>
          <a:p>
            <a:pPr algn="ctr"/>
            <a:r>
              <a:rPr lang="en-US" dirty="0"/>
              <a:t>Invariance</a:t>
            </a:r>
          </a:p>
        </p:txBody>
      </p:sp>
      <p:grpSp>
        <p:nvGrpSpPr>
          <p:cNvPr id="36" name="Group 35"/>
          <p:cNvGrpSpPr/>
          <p:nvPr/>
        </p:nvGrpSpPr>
        <p:grpSpPr>
          <a:xfrm>
            <a:off x="1852574" y="840088"/>
            <a:ext cx="1742762" cy="414059"/>
            <a:chOff x="5721069" y="4160390"/>
            <a:chExt cx="2958296" cy="447986"/>
          </a:xfrm>
        </p:grpSpPr>
        <p:sp>
          <p:nvSpPr>
            <p:cNvPr id="37" name="Oval 36"/>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8" name="TextBox 37"/>
            <p:cNvSpPr txBox="1"/>
            <p:nvPr/>
          </p:nvSpPr>
          <p:spPr>
            <a:xfrm>
              <a:off x="5955566" y="4182624"/>
              <a:ext cx="2579306" cy="276999"/>
            </a:xfrm>
            <a:prstGeom prst="rect">
              <a:avLst/>
            </a:prstGeom>
            <a:noFill/>
          </p:spPr>
          <p:txBody>
            <a:bodyPr wrap="square" rtlCol="0">
              <a:spAutoFit/>
            </a:bodyPr>
            <a:lstStyle/>
            <a:p>
              <a:pPr algn="ctr"/>
              <a:r>
                <a:rPr lang="en-US" sz="1200" smtClean="0"/>
                <a:t>Describe</a:t>
              </a:r>
              <a:endParaRPr lang="en-US" sz="1200" dirty="0"/>
            </a:p>
          </p:txBody>
        </p:sp>
      </p:grpSp>
      <p:grpSp>
        <p:nvGrpSpPr>
          <p:cNvPr id="39" name="Group 38"/>
          <p:cNvGrpSpPr/>
          <p:nvPr/>
        </p:nvGrpSpPr>
        <p:grpSpPr>
          <a:xfrm>
            <a:off x="3663473" y="938215"/>
            <a:ext cx="1742762" cy="414059"/>
            <a:chOff x="5721069" y="4160390"/>
            <a:chExt cx="2958296" cy="447986"/>
          </a:xfrm>
        </p:grpSpPr>
        <p:sp>
          <p:nvSpPr>
            <p:cNvPr id="41" name="Oval 40"/>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42" name="TextBox 41"/>
            <p:cNvSpPr txBox="1"/>
            <p:nvPr/>
          </p:nvSpPr>
          <p:spPr>
            <a:xfrm>
              <a:off x="5955566" y="4182624"/>
              <a:ext cx="2579306" cy="276999"/>
            </a:xfrm>
            <a:prstGeom prst="rect">
              <a:avLst/>
            </a:prstGeom>
            <a:noFill/>
          </p:spPr>
          <p:txBody>
            <a:bodyPr wrap="square" rtlCol="0">
              <a:spAutoFit/>
            </a:bodyPr>
            <a:lstStyle/>
            <a:p>
              <a:pPr algn="ctr"/>
              <a:r>
                <a:rPr lang="en-US" sz="1200" dirty="0" smtClean="0"/>
                <a:t>Define</a:t>
              </a:r>
              <a:endParaRPr lang="en-US" sz="1200" dirty="0"/>
            </a:p>
          </p:txBody>
        </p:sp>
      </p:grpSp>
      <p:grpSp>
        <p:nvGrpSpPr>
          <p:cNvPr id="43" name="Group 42"/>
          <p:cNvGrpSpPr/>
          <p:nvPr/>
        </p:nvGrpSpPr>
        <p:grpSpPr>
          <a:xfrm>
            <a:off x="3927573" y="2120887"/>
            <a:ext cx="1742762" cy="414059"/>
            <a:chOff x="5721069" y="4160390"/>
            <a:chExt cx="2958296" cy="447986"/>
          </a:xfrm>
        </p:grpSpPr>
        <p:sp>
          <p:nvSpPr>
            <p:cNvPr id="56" name="Oval 55"/>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57" name="TextBox 56"/>
            <p:cNvSpPr txBox="1"/>
            <p:nvPr/>
          </p:nvSpPr>
          <p:spPr>
            <a:xfrm>
              <a:off x="5955566" y="4182624"/>
              <a:ext cx="2579306" cy="276999"/>
            </a:xfrm>
            <a:prstGeom prst="rect">
              <a:avLst/>
            </a:prstGeom>
            <a:noFill/>
          </p:spPr>
          <p:txBody>
            <a:bodyPr wrap="square" rtlCol="0">
              <a:spAutoFit/>
            </a:bodyPr>
            <a:lstStyle/>
            <a:p>
              <a:pPr algn="ctr"/>
              <a:r>
                <a:rPr lang="en-US" sz="1200" dirty="0" smtClean="0"/>
                <a:t>Classify</a:t>
              </a:r>
              <a:endParaRPr lang="en-US" sz="1200" dirty="0"/>
            </a:p>
          </p:txBody>
        </p:sp>
      </p:grpSp>
      <p:grpSp>
        <p:nvGrpSpPr>
          <p:cNvPr id="69" name="Group 68"/>
          <p:cNvGrpSpPr/>
          <p:nvPr/>
        </p:nvGrpSpPr>
        <p:grpSpPr>
          <a:xfrm>
            <a:off x="1233784" y="1974644"/>
            <a:ext cx="1742762" cy="414059"/>
            <a:chOff x="5721069" y="4160390"/>
            <a:chExt cx="2958296" cy="447986"/>
          </a:xfrm>
        </p:grpSpPr>
        <p:sp>
          <p:nvSpPr>
            <p:cNvPr id="71" name="Oval 70"/>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72" name="TextBox 71"/>
            <p:cNvSpPr txBox="1"/>
            <p:nvPr/>
          </p:nvSpPr>
          <p:spPr>
            <a:xfrm>
              <a:off x="5955566" y="4182624"/>
              <a:ext cx="2579306" cy="276999"/>
            </a:xfrm>
            <a:prstGeom prst="rect">
              <a:avLst/>
            </a:prstGeom>
            <a:noFill/>
          </p:spPr>
          <p:txBody>
            <a:bodyPr wrap="square" rtlCol="0">
              <a:spAutoFit/>
            </a:bodyPr>
            <a:lstStyle/>
            <a:p>
              <a:pPr algn="ctr"/>
              <a:r>
                <a:rPr lang="en-US" sz="1200" dirty="0" smtClean="0"/>
                <a:t>Compare</a:t>
              </a:r>
              <a:endParaRPr lang="en-US" sz="1200" dirty="0"/>
            </a:p>
          </p:txBody>
        </p:sp>
      </p:grpSp>
      <p:grpSp>
        <p:nvGrpSpPr>
          <p:cNvPr id="73" name="Group 72"/>
          <p:cNvGrpSpPr/>
          <p:nvPr/>
        </p:nvGrpSpPr>
        <p:grpSpPr>
          <a:xfrm>
            <a:off x="4053236" y="1519650"/>
            <a:ext cx="1742762" cy="414059"/>
            <a:chOff x="5721069" y="4160390"/>
            <a:chExt cx="2958296" cy="447986"/>
          </a:xfrm>
        </p:grpSpPr>
        <p:sp>
          <p:nvSpPr>
            <p:cNvPr id="76" name="Oval 75"/>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77" name="TextBox 76"/>
            <p:cNvSpPr txBox="1"/>
            <p:nvPr/>
          </p:nvSpPr>
          <p:spPr>
            <a:xfrm>
              <a:off x="5955566" y="4182624"/>
              <a:ext cx="2579306" cy="276999"/>
            </a:xfrm>
            <a:prstGeom prst="rect">
              <a:avLst/>
            </a:prstGeom>
            <a:noFill/>
          </p:spPr>
          <p:txBody>
            <a:bodyPr wrap="square" rtlCol="0">
              <a:spAutoFit/>
            </a:bodyPr>
            <a:lstStyle/>
            <a:p>
              <a:pPr algn="ctr"/>
              <a:r>
                <a:rPr lang="en-US" sz="1200" smtClean="0"/>
                <a:t>Investigate</a:t>
              </a:r>
              <a:endParaRPr lang="en-US" sz="1200" dirty="0"/>
            </a:p>
          </p:txBody>
        </p:sp>
      </p:grpSp>
      <p:grpSp>
        <p:nvGrpSpPr>
          <p:cNvPr id="78" name="Group 77"/>
          <p:cNvGrpSpPr/>
          <p:nvPr/>
        </p:nvGrpSpPr>
        <p:grpSpPr>
          <a:xfrm>
            <a:off x="1218324" y="1352274"/>
            <a:ext cx="1742762" cy="414059"/>
            <a:chOff x="5721069" y="4160390"/>
            <a:chExt cx="2958296" cy="447986"/>
          </a:xfrm>
        </p:grpSpPr>
        <p:sp>
          <p:nvSpPr>
            <p:cNvPr id="79" name="Oval 78"/>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80" name="TextBox 79"/>
            <p:cNvSpPr txBox="1"/>
            <p:nvPr/>
          </p:nvSpPr>
          <p:spPr>
            <a:xfrm>
              <a:off x="5955566" y="4182624"/>
              <a:ext cx="2579306" cy="276999"/>
            </a:xfrm>
            <a:prstGeom prst="rect">
              <a:avLst/>
            </a:prstGeom>
            <a:noFill/>
          </p:spPr>
          <p:txBody>
            <a:bodyPr wrap="square" rtlCol="0">
              <a:spAutoFit/>
            </a:bodyPr>
            <a:lstStyle/>
            <a:p>
              <a:pPr algn="ctr"/>
              <a:r>
                <a:rPr lang="en-US" sz="1200" dirty="0" smtClean="0"/>
                <a:t>Generalize</a:t>
              </a:r>
              <a:endParaRPr lang="en-US" sz="1200" dirty="0"/>
            </a:p>
          </p:txBody>
        </p:sp>
      </p:grpSp>
      <p:grpSp>
        <p:nvGrpSpPr>
          <p:cNvPr id="81" name="Group 80"/>
          <p:cNvGrpSpPr/>
          <p:nvPr/>
        </p:nvGrpSpPr>
        <p:grpSpPr>
          <a:xfrm>
            <a:off x="2270820" y="2539120"/>
            <a:ext cx="1742762" cy="414059"/>
            <a:chOff x="5721069" y="4160390"/>
            <a:chExt cx="2958296" cy="447986"/>
          </a:xfrm>
        </p:grpSpPr>
        <p:sp>
          <p:nvSpPr>
            <p:cNvPr id="82" name="Oval 81"/>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83" name="TextBox 82"/>
            <p:cNvSpPr txBox="1"/>
            <p:nvPr/>
          </p:nvSpPr>
          <p:spPr>
            <a:xfrm>
              <a:off x="5955566" y="4182624"/>
              <a:ext cx="2579306" cy="276999"/>
            </a:xfrm>
            <a:prstGeom prst="rect">
              <a:avLst/>
            </a:prstGeom>
            <a:noFill/>
          </p:spPr>
          <p:txBody>
            <a:bodyPr wrap="square" rtlCol="0">
              <a:spAutoFit/>
            </a:bodyPr>
            <a:lstStyle/>
            <a:p>
              <a:pPr algn="ctr"/>
              <a:r>
                <a:rPr lang="en-US" sz="1200" dirty="0" smtClean="0"/>
                <a:t>Visualize</a:t>
              </a:r>
              <a:endParaRPr lang="en-US" sz="1200" dirty="0"/>
            </a:p>
          </p:txBody>
        </p:sp>
      </p:grpSp>
    </p:spTree>
    <p:extLst>
      <p:ext uri="{BB962C8B-B14F-4D97-AF65-F5344CB8AC3E}">
        <p14:creationId xmlns:p14="http://schemas.microsoft.com/office/powerpoint/2010/main" val="1366375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p:spPr>
        <p:txBody>
          <a:bodyPr wrap="square" rtlCol="0">
            <a:spAutoFit/>
          </a:bodyPr>
          <a:lstStyle/>
          <a:p>
            <a:pPr algn="ctr"/>
            <a:r>
              <a:rPr lang="en-US" dirty="0"/>
              <a:t>Natural / Cultural Surroundings</a:t>
            </a:r>
          </a:p>
        </p:txBody>
      </p:sp>
      <p:grpSp>
        <p:nvGrpSpPr>
          <p:cNvPr id="2" name="Group 1"/>
          <p:cNvGrpSpPr/>
          <p:nvPr/>
        </p:nvGrpSpPr>
        <p:grpSpPr>
          <a:xfrm>
            <a:off x="9257860" y="1121577"/>
            <a:ext cx="780232" cy="4735336"/>
            <a:chOff x="7733860" y="1121577"/>
            <a:chExt cx="780232" cy="4735336"/>
          </a:xfrm>
        </p:grpSpPr>
        <p:sp>
          <p:nvSpPr>
            <p:cNvPr id="56" name="TextBox 55"/>
            <p:cNvSpPr txBox="1"/>
            <p:nvPr/>
          </p:nvSpPr>
          <p:spPr>
            <a:xfrm rot="16200000">
              <a:off x="6668365" y="3582166"/>
              <a:ext cx="2821219" cy="338554"/>
            </a:xfrm>
            <a:prstGeom prst="rect">
              <a:avLst/>
            </a:prstGeom>
            <a:noFill/>
          </p:spPr>
          <p:txBody>
            <a:bodyPr wrap="square" rtlCol="0">
              <a:spAutoFit/>
            </a:bodyPr>
            <a:lstStyle/>
            <a:p>
              <a:pPr algn="ctr"/>
              <a:r>
                <a:rPr lang="en-US" sz="1600" dirty="0"/>
                <a:t>Measurement</a:t>
              </a:r>
            </a:p>
          </p:txBody>
        </p:sp>
        <p:sp>
          <p:nvSpPr>
            <p:cNvPr id="57" name="Right Arrow 56"/>
            <p:cNvSpPr/>
            <p:nvPr/>
          </p:nvSpPr>
          <p:spPr>
            <a:xfrm rot="16200000">
              <a:off x="5756308" y="3099129"/>
              <a:ext cx="4735336" cy="780232"/>
            </a:xfrm>
            <a:prstGeom prst="rightArrow">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1" name="TextBox 70"/>
          <p:cNvSpPr txBox="1"/>
          <p:nvPr/>
        </p:nvSpPr>
        <p:spPr>
          <a:xfrm>
            <a:off x="2256901" y="1751688"/>
            <a:ext cx="2489747" cy="461665"/>
          </a:xfrm>
          <a:prstGeom prst="rect">
            <a:avLst/>
          </a:prstGeom>
          <a:noFill/>
        </p:spPr>
        <p:txBody>
          <a:bodyPr wrap="square" rtlCol="0">
            <a:spAutoFit/>
          </a:bodyPr>
          <a:lstStyle/>
          <a:p>
            <a:pPr algn="ctr"/>
            <a:r>
              <a:rPr lang="en-US" sz="2400" dirty="0"/>
              <a:t>Invariance</a:t>
            </a:r>
          </a:p>
        </p:txBody>
      </p:sp>
      <p:sp>
        <p:nvSpPr>
          <p:cNvPr id="72" name="Right Arrow Callout 71"/>
          <p:cNvSpPr/>
          <p:nvPr/>
        </p:nvSpPr>
        <p:spPr>
          <a:xfrm>
            <a:off x="2769063" y="1120711"/>
            <a:ext cx="2106681" cy="1550227"/>
          </a:xfrm>
          <a:prstGeom prst="rightArrowCallout">
            <a:avLst>
              <a:gd name="adj1" fmla="val 25000"/>
              <a:gd name="adj2" fmla="val 24080"/>
              <a:gd name="adj3" fmla="val 25000"/>
              <a:gd name="adj4" fmla="val 73783"/>
            </a:avLst>
          </a:prstGeom>
          <a:no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ight Arrow Callout 72"/>
          <p:cNvSpPr/>
          <p:nvPr/>
        </p:nvSpPr>
        <p:spPr>
          <a:xfrm rot="5400000">
            <a:off x="2505107" y="1384669"/>
            <a:ext cx="2106681" cy="1550227"/>
          </a:xfrm>
          <a:prstGeom prst="rightArrowCallout">
            <a:avLst>
              <a:gd name="adj1" fmla="val 25000"/>
              <a:gd name="adj2" fmla="val 25000"/>
              <a:gd name="adj3" fmla="val 25000"/>
              <a:gd name="adj4" fmla="val 73783"/>
            </a:avLst>
          </a:prstGeom>
          <a:no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TextBox 73"/>
          <p:cNvSpPr txBox="1"/>
          <p:nvPr/>
        </p:nvSpPr>
        <p:spPr>
          <a:xfrm rot="16200000">
            <a:off x="760169" y="3385019"/>
            <a:ext cx="2583714" cy="369332"/>
          </a:xfrm>
          <a:prstGeom prst="rect">
            <a:avLst/>
          </a:prstGeom>
          <a:noFill/>
        </p:spPr>
        <p:txBody>
          <a:bodyPr wrap="square" rtlCol="0">
            <a:spAutoFit/>
          </a:bodyPr>
          <a:lstStyle/>
          <a:p>
            <a:pPr algn="ctr"/>
            <a:r>
              <a:rPr lang="en-US" dirty="0"/>
              <a:t>Visualization</a:t>
            </a:r>
          </a:p>
        </p:txBody>
      </p:sp>
      <p:sp>
        <p:nvSpPr>
          <p:cNvPr id="75" name="Left Bracket 74"/>
          <p:cNvSpPr/>
          <p:nvPr/>
        </p:nvSpPr>
        <p:spPr>
          <a:xfrm>
            <a:off x="2379403" y="1106442"/>
            <a:ext cx="375389" cy="4952314"/>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Left Bracket 69"/>
          <p:cNvSpPr/>
          <p:nvPr/>
        </p:nvSpPr>
        <p:spPr>
          <a:xfrm rot="16200000">
            <a:off x="6006783" y="2031820"/>
            <a:ext cx="375389" cy="7687232"/>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8" name="Group 27"/>
          <p:cNvGrpSpPr/>
          <p:nvPr/>
        </p:nvGrpSpPr>
        <p:grpSpPr>
          <a:xfrm>
            <a:off x="2897503" y="3433879"/>
            <a:ext cx="5133972" cy="2331296"/>
            <a:chOff x="4082068" y="3810435"/>
            <a:chExt cx="898330" cy="1701374"/>
          </a:xfrm>
        </p:grpSpPr>
        <p:sp>
          <p:nvSpPr>
            <p:cNvPr id="29" name="Up Arrow 28"/>
            <p:cNvSpPr/>
            <p:nvPr/>
          </p:nvSpPr>
          <p:spPr>
            <a:xfrm>
              <a:off x="4082068" y="3810435"/>
              <a:ext cx="898330" cy="1701374"/>
            </a:xfrm>
            <a:prstGeom prst="upArrow">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0" name="TextBox 29"/>
            <p:cNvSpPr txBox="1"/>
            <p:nvPr/>
          </p:nvSpPr>
          <p:spPr>
            <a:xfrm>
              <a:off x="4347367" y="4700674"/>
              <a:ext cx="331313" cy="381845"/>
            </a:xfrm>
            <a:prstGeom prst="rect">
              <a:avLst/>
            </a:prstGeom>
            <a:noFill/>
          </p:spPr>
          <p:txBody>
            <a:bodyPr wrap="square" rtlCol="0">
              <a:spAutoFit/>
            </a:bodyPr>
            <a:lstStyle/>
            <a:p>
              <a:pPr algn="ctr"/>
              <a:r>
                <a:rPr lang="en-US" sz="2800" dirty="0"/>
                <a:t> Properties</a:t>
              </a:r>
            </a:p>
          </p:txBody>
        </p:sp>
      </p:grpSp>
      <p:grpSp>
        <p:nvGrpSpPr>
          <p:cNvPr id="15" name="Group 14"/>
          <p:cNvGrpSpPr/>
          <p:nvPr/>
        </p:nvGrpSpPr>
        <p:grpSpPr>
          <a:xfrm>
            <a:off x="5040854" y="1107308"/>
            <a:ext cx="3618533" cy="1563630"/>
            <a:chOff x="2893857" y="1688382"/>
            <a:chExt cx="3268065" cy="511156"/>
          </a:xfrm>
        </p:grpSpPr>
        <p:sp>
          <p:nvSpPr>
            <p:cNvPr id="16" name="TextBox 15"/>
            <p:cNvSpPr txBox="1"/>
            <p:nvPr/>
          </p:nvSpPr>
          <p:spPr>
            <a:xfrm>
              <a:off x="2893857" y="1876674"/>
              <a:ext cx="3268065" cy="171042"/>
            </a:xfrm>
            <a:prstGeom prst="rect">
              <a:avLst/>
            </a:prstGeom>
            <a:noFill/>
          </p:spPr>
          <p:txBody>
            <a:bodyPr wrap="square" rtlCol="0">
              <a:spAutoFit/>
            </a:bodyPr>
            <a:lstStyle/>
            <a:p>
              <a:pPr algn="ctr"/>
              <a:r>
                <a:rPr lang="en-US" sz="2800" dirty="0" smtClean="0"/>
                <a:t>Transformations</a:t>
              </a:r>
              <a:endParaRPr lang="en-US" sz="2800" dirty="0"/>
            </a:p>
          </p:txBody>
        </p:sp>
        <p:sp>
          <p:nvSpPr>
            <p:cNvPr id="17" name="Rectangle 16"/>
            <p:cNvSpPr/>
            <p:nvPr/>
          </p:nvSpPr>
          <p:spPr>
            <a:xfrm>
              <a:off x="2893857" y="1688382"/>
              <a:ext cx="3268065" cy="511156"/>
            </a:xfrm>
            <a:prstGeom prst="rect">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167274" y="840088"/>
            <a:ext cx="1742762" cy="414059"/>
            <a:chOff x="5721069" y="4160390"/>
            <a:chExt cx="2958296" cy="447986"/>
          </a:xfrm>
        </p:grpSpPr>
        <p:sp>
          <p:nvSpPr>
            <p:cNvPr id="19" name="Oval 18"/>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0" name="TextBox 19"/>
            <p:cNvSpPr txBox="1"/>
            <p:nvPr/>
          </p:nvSpPr>
          <p:spPr>
            <a:xfrm>
              <a:off x="5955566" y="4182624"/>
              <a:ext cx="2579306" cy="276999"/>
            </a:xfrm>
            <a:prstGeom prst="rect">
              <a:avLst/>
            </a:prstGeom>
            <a:noFill/>
          </p:spPr>
          <p:txBody>
            <a:bodyPr wrap="square" rtlCol="0">
              <a:spAutoFit/>
            </a:bodyPr>
            <a:lstStyle/>
            <a:p>
              <a:pPr algn="ctr"/>
              <a:r>
                <a:rPr lang="en-US" sz="1200" smtClean="0"/>
                <a:t>Describe</a:t>
              </a:r>
              <a:endParaRPr lang="en-US" sz="1200" dirty="0"/>
            </a:p>
          </p:txBody>
        </p:sp>
      </p:grpSp>
      <p:grpSp>
        <p:nvGrpSpPr>
          <p:cNvPr id="21" name="Group 20"/>
          <p:cNvGrpSpPr/>
          <p:nvPr/>
        </p:nvGrpSpPr>
        <p:grpSpPr>
          <a:xfrm>
            <a:off x="6978173" y="938215"/>
            <a:ext cx="1742762" cy="414059"/>
            <a:chOff x="5721069" y="4160390"/>
            <a:chExt cx="2958296" cy="447986"/>
          </a:xfrm>
        </p:grpSpPr>
        <p:sp>
          <p:nvSpPr>
            <p:cNvPr id="22" name="Oval 21"/>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3" name="TextBox 22"/>
            <p:cNvSpPr txBox="1"/>
            <p:nvPr/>
          </p:nvSpPr>
          <p:spPr>
            <a:xfrm>
              <a:off x="5955566" y="4182624"/>
              <a:ext cx="2579306" cy="276999"/>
            </a:xfrm>
            <a:prstGeom prst="rect">
              <a:avLst/>
            </a:prstGeom>
            <a:noFill/>
          </p:spPr>
          <p:txBody>
            <a:bodyPr wrap="square" rtlCol="0">
              <a:spAutoFit/>
            </a:bodyPr>
            <a:lstStyle/>
            <a:p>
              <a:pPr algn="ctr"/>
              <a:r>
                <a:rPr lang="en-US" sz="1200" dirty="0" smtClean="0"/>
                <a:t>Define</a:t>
              </a:r>
              <a:endParaRPr lang="en-US" sz="1200" dirty="0"/>
            </a:p>
          </p:txBody>
        </p:sp>
      </p:grpSp>
      <p:grpSp>
        <p:nvGrpSpPr>
          <p:cNvPr id="24" name="Group 23"/>
          <p:cNvGrpSpPr/>
          <p:nvPr/>
        </p:nvGrpSpPr>
        <p:grpSpPr>
          <a:xfrm>
            <a:off x="7242273" y="2120887"/>
            <a:ext cx="1742762" cy="414059"/>
            <a:chOff x="5721069" y="4160390"/>
            <a:chExt cx="2958296" cy="447986"/>
          </a:xfrm>
        </p:grpSpPr>
        <p:sp>
          <p:nvSpPr>
            <p:cNvPr id="25" name="Oval 24"/>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6" name="TextBox 25"/>
            <p:cNvSpPr txBox="1"/>
            <p:nvPr/>
          </p:nvSpPr>
          <p:spPr>
            <a:xfrm>
              <a:off x="5955566" y="4182624"/>
              <a:ext cx="2579306" cy="276999"/>
            </a:xfrm>
            <a:prstGeom prst="rect">
              <a:avLst/>
            </a:prstGeom>
            <a:noFill/>
          </p:spPr>
          <p:txBody>
            <a:bodyPr wrap="square" rtlCol="0">
              <a:spAutoFit/>
            </a:bodyPr>
            <a:lstStyle/>
            <a:p>
              <a:pPr algn="ctr"/>
              <a:r>
                <a:rPr lang="en-US" sz="1200" dirty="0" smtClean="0"/>
                <a:t>Classify</a:t>
              </a:r>
              <a:endParaRPr lang="en-US" sz="1200" dirty="0"/>
            </a:p>
          </p:txBody>
        </p:sp>
      </p:grpSp>
      <p:grpSp>
        <p:nvGrpSpPr>
          <p:cNvPr id="27" name="Group 26"/>
          <p:cNvGrpSpPr/>
          <p:nvPr/>
        </p:nvGrpSpPr>
        <p:grpSpPr>
          <a:xfrm>
            <a:off x="4548484" y="1974644"/>
            <a:ext cx="1742762" cy="414059"/>
            <a:chOff x="5721069" y="4160390"/>
            <a:chExt cx="2958296" cy="447986"/>
          </a:xfrm>
        </p:grpSpPr>
        <p:sp>
          <p:nvSpPr>
            <p:cNvPr id="31" name="Oval 30"/>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2" name="TextBox 31"/>
            <p:cNvSpPr txBox="1"/>
            <p:nvPr/>
          </p:nvSpPr>
          <p:spPr>
            <a:xfrm>
              <a:off x="5955566" y="4182624"/>
              <a:ext cx="2579306" cy="276999"/>
            </a:xfrm>
            <a:prstGeom prst="rect">
              <a:avLst/>
            </a:prstGeom>
            <a:noFill/>
          </p:spPr>
          <p:txBody>
            <a:bodyPr wrap="square" rtlCol="0">
              <a:spAutoFit/>
            </a:bodyPr>
            <a:lstStyle/>
            <a:p>
              <a:pPr algn="ctr"/>
              <a:r>
                <a:rPr lang="en-US" sz="1200" dirty="0" smtClean="0"/>
                <a:t>Compare</a:t>
              </a:r>
              <a:endParaRPr lang="en-US" sz="1200" dirty="0"/>
            </a:p>
          </p:txBody>
        </p:sp>
      </p:grpSp>
      <p:grpSp>
        <p:nvGrpSpPr>
          <p:cNvPr id="33" name="Group 32"/>
          <p:cNvGrpSpPr/>
          <p:nvPr/>
        </p:nvGrpSpPr>
        <p:grpSpPr>
          <a:xfrm>
            <a:off x="7367936" y="1519650"/>
            <a:ext cx="1742762" cy="414059"/>
            <a:chOff x="5721069" y="4160390"/>
            <a:chExt cx="2958296" cy="447986"/>
          </a:xfrm>
        </p:grpSpPr>
        <p:sp>
          <p:nvSpPr>
            <p:cNvPr id="34" name="Oval 33"/>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5" name="TextBox 34"/>
            <p:cNvSpPr txBox="1"/>
            <p:nvPr/>
          </p:nvSpPr>
          <p:spPr>
            <a:xfrm>
              <a:off x="5955566" y="4182624"/>
              <a:ext cx="2579306" cy="276999"/>
            </a:xfrm>
            <a:prstGeom prst="rect">
              <a:avLst/>
            </a:prstGeom>
            <a:noFill/>
          </p:spPr>
          <p:txBody>
            <a:bodyPr wrap="square" rtlCol="0">
              <a:spAutoFit/>
            </a:bodyPr>
            <a:lstStyle/>
            <a:p>
              <a:pPr algn="ctr"/>
              <a:r>
                <a:rPr lang="en-US" sz="1200" smtClean="0"/>
                <a:t>Investigate</a:t>
              </a:r>
              <a:endParaRPr lang="en-US" sz="1200" dirty="0"/>
            </a:p>
          </p:txBody>
        </p:sp>
      </p:grpSp>
      <p:grpSp>
        <p:nvGrpSpPr>
          <p:cNvPr id="36" name="Group 35"/>
          <p:cNvGrpSpPr/>
          <p:nvPr/>
        </p:nvGrpSpPr>
        <p:grpSpPr>
          <a:xfrm>
            <a:off x="4533024" y="1352274"/>
            <a:ext cx="1742762" cy="414059"/>
            <a:chOff x="5721069" y="4160390"/>
            <a:chExt cx="2958296" cy="447986"/>
          </a:xfrm>
        </p:grpSpPr>
        <p:sp>
          <p:nvSpPr>
            <p:cNvPr id="37" name="Oval 36"/>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8" name="TextBox 37"/>
            <p:cNvSpPr txBox="1"/>
            <p:nvPr/>
          </p:nvSpPr>
          <p:spPr>
            <a:xfrm>
              <a:off x="5955566" y="4182624"/>
              <a:ext cx="2579306" cy="276999"/>
            </a:xfrm>
            <a:prstGeom prst="rect">
              <a:avLst/>
            </a:prstGeom>
            <a:noFill/>
          </p:spPr>
          <p:txBody>
            <a:bodyPr wrap="square" rtlCol="0">
              <a:spAutoFit/>
            </a:bodyPr>
            <a:lstStyle/>
            <a:p>
              <a:pPr algn="ctr"/>
              <a:r>
                <a:rPr lang="en-US" sz="1200" dirty="0" smtClean="0"/>
                <a:t>Generalize</a:t>
              </a:r>
              <a:endParaRPr lang="en-US" sz="1200" dirty="0"/>
            </a:p>
          </p:txBody>
        </p:sp>
      </p:grpSp>
      <p:grpSp>
        <p:nvGrpSpPr>
          <p:cNvPr id="39" name="Group 38"/>
          <p:cNvGrpSpPr/>
          <p:nvPr/>
        </p:nvGrpSpPr>
        <p:grpSpPr>
          <a:xfrm>
            <a:off x="5585520" y="2539120"/>
            <a:ext cx="1742762" cy="414059"/>
            <a:chOff x="5721069" y="4160390"/>
            <a:chExt cx="2958296" cy="447986"/>
          </a:xfrm>
        </p:grpSpPr>
        <p:sp>
          <p:nvSpPr>
            <p:cNvPr id="40" name="Oval 39"/>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41" name="TextBox 40"/>
            <p:cNvSpPr txBox="1"/>
            <p:nvPr/>
          </p:nvSpPr>
          <p:spPr>
            <a:xfrm>
              <a:off x="5955566" y="4182624"/>
              <a:ext cx="2579306" cy="276999"/>
            </a:xfrm>
            <a:prstGeom prst="rect">
              <a:avLst/>
            </a:prstGeom>
            <a:noFill/>
          </p:spPr>
          <p:txBody>
            <a:bodyPr wrap="square" rtlCol="0">
              <a:spAutoFit/>
            </a:bodyPr>
            <a:lstStyle/>
            <a:p>
              <a:pPr algn="ctr"/>
              <a:r>
                <a:rPr lang="en-US" sz="1200" dirty="0" smtClean="0"/>
                <a:t>Visualize</a:t>
              </a:r>
              <a:endParaRPr lang="en-US" sz="1200" dirty="0"/>
            </a:p>
          </p:txBody>
        </p:sp>
      </p:grpSp>
    </p:spTree>
    <p:extLst>
      <p:ext uri="{BB962C8B-B14F-4D97-AF65-F5344CB8AC3E}">
        <p14:creationId xmlns:p14="http://schemas.microsoft.com/office/powerpoint/2010/main" val="232104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p:spPr>
        <p:txBody>
          <a:bodyPr wrap="square" rtlCol="0">
            <a:spAutoFit/>
          </a:bodyPr>
          <a:lstStyle/>
          <a:p>
            <a:pPr algn="ctr"/>
            <a:r>
              <a:rPr lang="en-US" dirty="0"/>
              <a:t>Natural / Cultural Surroundings</a:t>
            </a:r>
          </a:p>
        </p:txBody>
      </p:sp>
      <p:grpSp>
        <p:nvGrpSpPr>
          <p:cNvPr id="2" name="Group 1"/>
          <p:cNvGrpSpPr/>
          <p:nvPr/>
        </p:nvGrpSpPr>
        <p:grpSpPr>
          <a:xfrm>
            <a:off x="9257860" y="1121577"/>
            <a:ext cx="780232" cy="4735336"/>
            <a:chOff x="7733860" y="1121577"/>
            <a:chExt cx="780232" cy="4735336"/>
          </a:xfrm>
        </p:grpSpPr>
        <p:sp>
          <p:nvSpPr>
            <p:cNvPr id="56" name="TextBox 55"/>
            <p:cNvSpPr txBox="1"/>
            <p:nvPr/>
          </p:nvSpPr>
          <p:spPr>
            <a:xfrm rot="16200000">
              <a:off x="6668365" y="3582166"/>
              <a:ext cx="2821219" cy="338554"/>
            </a:xfrm>
            <a:prstGeom prst="rect">
              <a:avLst/>
            </a:prstGeom>
            <a:noFill/>
          </p:spPr>
          <p:txBody>
            <a:bodyPr wrap="square" rtlCol="0">
              <a:spAutoFit/>
            </a:bodyPr>
            <a:lstStyle/>
            <a:p>
              <a:pPr algn="ctr"/>
              <a:r>
                <a:rPr lang="en-US" sz="1600" dirty="0"/>
                <a:t>Measurement</a:t>
              </a:r>
            </a:p>
          </p:txBody>
        </p:sp>
        <p:sp>
          <p:nvSpPr>
            <p:cNvPr id="57" name="Right Arrow 56"/>
            <p:cNvSpPr/>
            <p:nvPr/>
          </p:nvSpPr>
          <p:spPr>
            <a:xfrm rot="16200000">
              <a:off x="5756308" y="3099129"/>
              <a:ext cx="4735336" cy="780232"/>
            </a:xfrm>
            <a:prstGeom prst="rightArrow">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1" name="TextBox 70"/>
          <p:cNvSpPr txBox="1"/>
          <p:nvPr/>
        </p:nvSpPr>
        <p:spPr>
          <a:xfrm>
            <a:off x="2256901" y="1751688"/>
            <a:ext cx="2489747" cy="461665"/>
          </a:xfrm>
          <a:prstGeom prst="rect">
            <a:avLst/>
          </a:prstGeom>
          <a:noFill/>
        </p:spPr>
        <p:txBody>
          <a:bodyPr wrap="square" rtlCol="0">
            <a:spAutoFit/>
          </a:bodyPr>
          <a:lstStyle/>
          <a:p>
            <a:pPr algn="ctr"/>
            <a:r>
              <a:rPr lang="en-US" sz="2400" dirty="0"/>
              <a:t>Invariance</a:t>
            </a:r>
          </a:p>
        </p:txBody>
      </p:sp>
      <p:sp>
        <p:nvSpPr>
          <p:cNvPr id="72" name="Right Arrow Callout 71"/>
          <p:cNvSpPr/>
          <p:nvPr/>
        </p:nvSpPr>
        <p:spPr>
          <a:xfrm>
            <a:off x="2769063" y="1120711"/>
            <a:ext cx="2106681" cy="1550227"/>
          </a:xfrm>
          <a:prstGeom prst="rightArrowCallout">
            <a:avLst>
              <a:gd name="adj1" fmla="val 25000"/>
              <a:gd name="adj2" fmla="val 24080"/>
              <a:gd name="adj3" fmla="val 25000"/>
              <a:gd name="adj4" fmla="val 73783"/>
            </a:avLst>
          </a:prstGeom>
          <a:no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ight Arrow Callout 72"/>
          <p:cNvSpPr/>
          <p:nvPr/>
        </p:nvSpPr>
        <p:spPr>
          <a:xfrm rot="5400000">
            <a:off x="2505107" y="1384669"/>
            <a:ext cx="2106681" cy="1550227"/>
          </a:xfrm>
          <a:prstGeom prst="rightArrowCallout">
            <a:avLst>
              <a:gd name="adj1" fmla="val 25000"/>
              <a:gd name="adj2" fmla="val 25000"/>
              <a:gd name="adj3" fmla="val 25000"/>
              <a:gd name="adj4" fmla="val 73783"/>
            </a:avLst>
          </a:prstGeom>
          <a:no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TextBox 73"/>
          <p:cNvSpPr txBox="1"/>
          <p:nvPr/>
        </p:nvSpPr>
        <p:spPr>
          <a:xfrm rot="16200000">
            <a:off x="760169" y="3385019"/>
            <a:ext cx="2583714" cy="369332"/>
          </a:xfrm>
          <a:prstGeom prst="rect">
            <a:avLst/>
          </a:prstGeom>
          <a:noFill/>
        </p:spPr>
        <p:txBody>
          <a:bodyPr wrap="square" rtlCol="0">
            <a:spAutoFit/>
          </a:bodyPr>
          <a:lstStyle/>
          <a:p>
            <a:pPr algn="ctr"/>
            <a:r>
              <a:rPr lang="en-US" dirty="0"/>
              <a:t>Visualization</a:t>
            </a:r>
          </a:p>
        </p:txBody>
      </p:sp>
      <p:sp>
        <p:nvSpPr>
          <p:cNvPr id="75" name="Left Bracket 74"/>
          <p:cNvSpPr/>
          <p:nvPr/>
        </p:nvSpPr>
        <p:spPr>
          <a:xfrm>
            <a:off x="2379403" y="1106442"/>
            <a:ext cx="375389" cy="4952314"/>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Left Bracket 69"/>
          <p:cNvSpPr/>
          <p:nvPr/>
        </p:nvSpPr>
        <p:spPr>
          <a:xfrm rot="16200000">
            <a:off x="6006783" y="2031820"/>
            <a:ext cx="375389" cy="7687232"/>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8" name="Group 27"/>
          <p:cNvGrpSpPr/>
          <p:nvPr/>
        </p:nvGrpSpPr>
        <p:grpSpPr>
          <a:xfrm>
            <a:off x="2897503" y="3433879"/>
            <a:ext cx="5133972" cy="2331296"/>
            <a:chOff x="4082068" y="3810435"/>
            <a:chExt cx="898330" cy="1701374"/>
          </a:xfrm>
        </p:grpSpPr>
        <p:sp>
          <p:nvSpPr>
            <p:cNvPr id="29" name="Up Arrow 28"/>
            <p:cNvSpPr/>
            <p:nvPr/>
          </p:nvSpPr>
          <p:spPr>
            <a:xfrm>
              <a:off x="4082068" y="3810435"/>
              <a:ext cx="898330" cy="1701374"/>
            </a:xfrm>
            <a:prstGeom prst="upArrow">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0" name="TextBox 29"/>
            <p:cNvSpPr txBox="1"/>
            <p:nvPr/>
          </p:nvSpPr>
          <p:spPr>
            <a:xfrm>
              <a:off x="4347367" y="4700674"/>
              <a:ext cx="331313" cy="381845"/>
            </a:xfrm>
            <a:prstGeom prst="rect">
              <a:avLst/>
            </a:prstGeom>
            <a:noFill/>
          </p:spPr>
          <p:txBody>
            <a:bodyPr wrap="square" rtlCol="0">
              <a:spAutoFit/>
            </a:bodyPr>
            <a:lstStyle/>
            <a:p>
              <a:pPr algn="ctr"/>
              <a:r>
                <a:rPr lang="en-US" sz="2800" dirty="0"/>
                <a:t> Properties</a:t>
              </a:r>
            </a:p>
          </p:txBody>
        </p:sp>
      </p:grpSp>
      <p:grpSp>
        <p:nvGrpSpPr>
          <p:cNvPr id="15" name="Group 14"/>
          <p:cNvGrpSpPr/>
          <p:nvPr/>
        </p:nvGrpSpPr>
        <p:grpSpPr>
          <a:xfrm>
            <a:off x="5040854" y="1107308"/>
            <a:ext cx="3618533" cy="1563630"/>
            <a:chOff x="2893857" y="1688382"/>
            <a:chExt cx="3268065" cy="511156"/>
          </a:xfrm>
        </p:grpSpPr>
        <p:sp>
          <p:nvSpPr>
            <p:cNvPr id="16" name="TextBox 15"/>
            <p:cNvSpPr txBox="1"/>
            <p:nvPr/>
          </p:nvSpPr>
          <p:spPr>
            <a:xfrm>
              <a:off x="2893857" y="1876674"/>
              <a:ext cx="3268065" cy="171042"/>
            </a:xfrm>
            <a:prstGeom prst="rect">
              <a:avLst/>
            </a:prstGeom>
            <a:noFill/>
          </p:spPr>
          <p:txBody>
            <a:bodyPr wrap="square" rtlCol="0">
              <a:spAutoFit/>
            </a:bodyPr>
            <a:lstStyle/>
            <a:p>
              <a:pPr algn="ctr"/>
              <a:r>
                <a:rPr lang="en-US" sz="2800" dirty="0" smtClean="0"/>
                <a:t>Transformations</a:t>
              </a:r>
              <a:endParaRPr lang="en-US" sz="2800" dirty="0"/>
            </a:p>
          </p:txBody>
        </p:sp>
        <p:sp>
          <p:nvSpPr>
            <p:cNvPr id="17" name="Rectangle 16"/>
            <p:cNvSpPr/>
            <p:nvPr/>
          </p:nvSpPr>
          <p:spPr>
            <a:xfrm>
              <a:off x="2893857" y="1688382"/>
              <a:ext cx="3268065" cy="511156"/>
            </a:xfrm>
            <a:prstGeom prst="rect">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 name="TextBox 2"/>
          <p:cNvSpPr txBox="1"/>
          <p:nvPr/>
        </p:nvSpPr>
        <p:spPr>
          <a:xfrm>
            <a:off x="3221622" y="2867236"/>
            <a:ext cx="6381352" cy="707886"/>
          </a:xfrm>
          <a:prstGeom prst="rect">
            <a:avLst/>
          </a:prstGeom>
          <a:noFill/>
        </p:spPr>
        <p:txBody>
          <a:bodyPr wrap="square" rtlCol="0">
            <a:spAutoFit/>
          </a:bodyPr>
          <a:lstStyle/>
          <a:p>
            <a:r>
              <a:rPr lang="en-US" sz="4000" b="1" smtClean="0"/>
              <a:t>MATHEMATICAL PROCESSES</a:t>
            </a:r>
            <a:endParaRPr lang="en-US" sz="4000" b="1"/>
          </a:p>
        </p:txBody>
      </p:sp>
      <p:sp>
        <p:nvSpPr>
          <p:cNvPr id="4" name="Rounded Rectangle 3"/>
          <p:cNvSpPr/>
          <p:nvPr/>
        </p:nvSpPr>
        <p:spPr>
          <a:xfrm>
            <a:off x="2918481" y="2173484"/>
            <a:ext cx="6841623" cy="2278539"/>
          </a:xfrm>
          <a:prstGeom prst="roundRect">
            <a:avLst/>
          </a:prstGeom>
          <a:solidFill>
            <a:schemeClr val="tx1">
              <a:lumMod val="50000"/>
              <a:lumOff val="50000"/>
              <a:alpha val="54000"/>
            </a:schemeClr>
          </a:solidFill>
          <a:ln w="444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59051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a:ln>
            <a:solidFill>
              <a:schemeClr val="tx1">
                <a:lumMod val="50000"/>
                <a:lumOff val="50000"/>
              </a:schemeClr>
            </a:solidFill>
          </a:ln>
        </p:spPr>
        <p:txBody>
          <a:bodyPr wrap="square" rtlCol="0">
            <a:spAutoFit/>
          </a:bodyPr>
          <a:lstStyle/>
          <a:p>
            <a:pPr algn="ctr"/>
            <a:r>
              <a:rPr lang="en-US" dirty="0">
                <a:solidFill>
                  <a:schemeClr val="tx1">
                    <a:lumMod val="50000"/>
                    <a:lumOff val="50000"/>
                  </a:schemeClr>
                </a:solidFill>
              </a:rPr>
              <a:t>Natural / Cultural Surroundings</a:t>
            </a:r>
          </a:p>
        </p:txBody>
      </p:sp>
      <p:grpSp>
        <p:nvGrpSpPr>
          <p:cNvPr id="2" name="Group 1"/>
          <p:cNvGrpSpPr/>
          <p:nvPr/>
        </p:nvGrpSpPr>
        <p:grpSpPr>
          <a:xfrm>
            <a:off x="9257860" y="1121577"/>
            <a:ext cx="780232" cy="4735336"/>
            <a:chOff x="7733860" y="1121577"/>
            <a:chExt cx="780232" cy="4735336"/>
          </a:xfrm>
        </p:grpSpPr>
        <p:sp>
          <p:nvSpPr>
            <p:cNvPr id="56" name="TextBox 55"/>
            <p:cNvSpPr txBox="1"/>
            <p:nvPr/>
          </p:nvSpPr>
          <p:spPr>
            <a:xfrm rot="16200000">
              <a:off x="6668365" y="3582166"/>
              <a:ext cx="2821219" cy="338554"/>
            </a:xfrm>
            <a:prstGeom prst="rect">
              <a:avLst/>
            </a:prstGeom>
            <a:noFill/>
            <a:ln>
              <a:solidFill>
                <a:schemeClr val="tx1">
                  <a:lumMod val="50000"/>
                  <a:lumOff val="50000"/>
                </a:schemeClr>
              </a:solidFill>
            </a:ln>
          </p:spPr>
          <p:txBody>
            <a:bodyPr wrap="square" rtlCol="0">
              <a:spAutoFit/>
            </a:bodyPr>
            <a:lstStyle/>
            <a:p>
              <a:pPr algn="ctr"/>
              <a:r>
                <a:rPr lang="en-US" sz="1600" dirty="0">
                  <a:solidFill>
                    <a:schemeClr val="tx1">
                      <a:lumMod val="50000"/>
                      <a:lumOff val="50000"/>
                    </a:schemeClr>
                  </a:solidFill>
                </a:rPr>
                <a:t>Measurement</a:t>
              </a:r>
            </a:p>
          </p:txBody>
        </p:sp>
        <p:sp>
          <p:nvSpPr>
            <p:cNvPr id="57" name="Right Arrow 56"/>
            <p:cNvSpPr/>
            <p:nvPr/>
          </p:nvSpPr>
          <p:spPr>
            <a:xfrm rot="16200000">
              <a:off x="5756308" y="3099129"/>
              <a:ext cx="4735336" cy="780232"/>
            </a:xfrm>
            <a:prstGeom prst="rightArrow">
              <a:avLst/>
            </a:prstGeom>
            <a:no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lumOff val="50000"/>
                  </a:schemeClr>
                </a:solidFill>
              </a:endParaRPr>
            </a:p>
          </p:txBody>
        </p:sp>
      </p:grpSp>
      <p:sp>
        <p:nvSpPr>
          <p:cNvPr id="71" name="TextBox 70"/>
          <p:cNvSpPr txBox="1"/>
          <p:nvPr/>
        </p:nvSpPr>
        <p:spPr>
          <a:xfrm>
            <a:off x="2256901" y="1751688"/>
            <a:ext cx="2489747" cy="461665"/>
          </a:xfrm>
          <a:prstGeom prst="rect">
            <a:avLst/>
          </a:prstGeom>
          <a:noFill/>
          <a:ln>
            <a:solidFill>
              <a:schemeClr val="tx1">
                <a:lumMod val="50000"/>
                <a:lumOff val="50000"/>
              </a:schemeClr>
            </a:solidFill>
          </a:ln>
        </p:spPr>
        <p:txBody>
          <a:bodyPr wrap="square" rtlCol="0">
            <a:spAutoFit/>
          </a:bodyPr>
          <a:lstStyle/>
          <a:p>
            <a:pPr algn="ctr"/>
            <a:r>
              <a:rPr lang="en-US" sz="2400" dirty="0">
                <a:solidFill>
                  <a:schemeClr val="tx1">
                    <a:lumMod val="50000"/>
                    <a:lumOff val="50000"/>
                  </a:schemeClr>
                </a:solidFill>
              </a:rPr>
              <a:t>Invariance</a:t>
            </a:r>
          </a:p>
        </p:txBody>
      </p:sp>
      <p:sp>
        <p:nvSpPr>
          <p:cNvPr id="72" name="Right Arrow Callout 71"/>
          <p:cNvSpPr/>
          <p:nvPr/>
        </p:nvSpPr>
        <p:spPr>
          <a:xfrm>
            <a:off x="2769063" y="1120711"/>
            <a:ext cx="2106681" cy="1550227"/>
          </a:xfrm>
          <a:prstGeom prst="rightArrowCallout">
            <a:avLst>
              <a:gd name="adj1" fmla="val 25000"/>
              <a:gd name="adj2" fmla="val 24080"/>
              <a:gd name="adj3" fmla="val 25000"/>
              <a:gd name="adj4" fmla="val 73783"/>
            </a:avLst>
          </a:prstGeom>
          <a:noFill/>
          <a:ln>
            <a:solidFill>
              <a:schemeClr val="tx1">
                <a:lumMod val="50000"/>
                <a:lumOff val="50000"/>
              </a:schemeClr>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lumOff val="50000"/>
                </a:schemeClr>
              </a:solidFill>
            </a:endParaRPr>
          </a:p>
        </p:txBody>
      </p:sp>
      <p:sp>
        <p:nvSpPr>
          <p:cNvPr id="73" name="Right Arrow Callout 72"/>
          <p:cNvSpPr/>
          <p:nvPr/>
        </p:nvSpPr>
        <p:spPr>
          <a:xfrm rot="5400000">
            <a:off x="2505107" y="1384669"/>
            <a:ext cx="2106681" cy="1550227"/>
          </a:xfrm>
          <a:prstGeom prst="rightArrowCallout">
            <a:avLst>
              <a:gd name="adj1" fmla="val 25000"/>
              <a:gd name="adj2" fmla="val 25000"/>
              <a:gd name="adj3" fmla="val 25000"/>
              <a:gd name="adj4" fmla="val 73783"/>
            </a:avLst>
          </a:prstGeom>
          <a:noFill/>
          <a:ln>
            <a:solidFill>
              <a:schemeClr val="tx1">
                <a:lumMod val="50000"/>
                <a:lumOff val="50000"/>
              </a:schemeClr>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lumOff val="50000"/>
                </a:schemeClr>
              </a:solidFill>
            </a:endParaRPr>
          </a:p>
        </p:txBody>
      </p:sp>
      <p:sp>
        <p:nvSpPr>
          <p:cNvPr id="74" name="TextBox 73"/>
          <p:cNvSpPr txBox="1"/>
          <p:nvPr/>
        </p:nvSpPr>
        <p:spPr>
          <a:xfrm rot="16200000">
            <a:off x="760169" y="3385019"/>
            <a:ext cx="2583714" cy="369332"/>
          </a:xfrm>
          <a:prstGeom prst="rect">
            <a:avLst/>
          </a:prstGeom>
          <a:noFill/>
          <a:ln>
            <a:solidFill>
              <a:schemeClr val="tx1">
                <a:lumMod val="50000"/>
                <a:lumOff val="50000"/>
              </a:schemeClr>
            </a:solidFill>
          </a:ln>
        </p:spPr>
        <p:txBody>
          <a:bodyPr wrap="square" rtlCol="0">
            <a:spAutoFit/>
          </a:bodyPr>
          <a:lstStyle/>
          <a:p>
            <a:pPr algn="ctr"/>
            <a:r>
              <a:rPr lang="en-US" dirty="0">
                <a:solidFill>
                  <a:schemeClr val="tx1">
                    <a:lumMod val="50000"/>
                    <a:lumOff val="50000"/>
                  </a:schemeClr>
                </a:solidFill>
              </a:rPr>
              <a:t>Visualization</a:t>
            </a:r>
          </a:p>
        </p:txBody>
      </p:sp>
      <p:sp>
        <p:nvSpPr>
          <p:cNvPr id="75" name="Left Bracket 74"/>
          <p:cNvSpPr/>
          <p:nvPr/>
        </p:nvSpPr>
        <p:spPr>
          <a:xfrm>
            <a:off x="2379403" y="1106442"/>
            <a:ext cx="375389" cy="4952314"/>
          </a:xfrm>
          <a:prstGeom prst="leftBracket">
            <a:avLst/>
          </a:prstGeom>
          <a:ln>
            <a:solidFill>
              <a:schemeClr val="tx1">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lumMod val="50000"/>
                  <a:lumOff val="50000"/>
                </a:schemeClr>
              </a:solidFill>
            </a:endParaRPr>
          </a:p>
        </p:txBody>
      </p:sp>
      <p:sp>
        <p:nvSpPr>
          <p:cNvPr id="70" name="Left Bracket 69"/>
          <p:cNvSpPr/>
          <p:nvPr/>
        </p:nvSpPr>
        <p:spPr>
          <a:xfrm rot="16200000">
            <a:off x="6006783" y="2031820"/>
            <a:ext cx="375389" cy="7687232"/>
          </a:xfrm>
          <a:prstGeom prst="leftBracket">
            <a:avLst/>
          </a:prstGeom>
          <a:ln>
            <a:solidFill>
              <a:schemeClr val="tx1">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lumMod val="50000"/>
                  <a:lumOff val="50000"/>
                </a:schemeClr>
              </a:solidFill>
            </a:endParaRPr>
          </a:p>
        </p:txBody>
      </p:sp>
      <p:grpSp>
        <p:nvGrpSpPr>
          <p:cNvPr id="28" name="Group 27"/>
          <p:cNvGrpSpPr/>
          <p:nvPr/>
        </p:nvGrpSpPr>
        <p:grpSpPr>
          <a:xfrm>
            <a:off x="2897503" y="3433879"/>
            <a:ext cx="5133972" cy="2331296"/>
            <a:chOff x="4082068" y="3810435"/>
            <a:chExt cx="898330" cy="1701374"/>
          </a:xfrm>
        </p:grpSpPr>
        <p:sp>
          <p:nvSpPr>
            <p:cNvPr id="29" name="Up Arrow 28"/>
            <p:cNvSpPr/>
            <p:nvPr/>
          </p:nvSpPr>
          <p:spPr>
            <a:xfrm>
              <a:off x="4082068" y="3810435"/>
              <a:ext cx="898330" cy="1701374"/>
            </a:xfrm>
            <a:prstGeom prst="upArrow">
              <a:avLst/>
            </a:prstGeom>
            <a:noFill/>
            <a:ln w="19050">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solidFill>
                  <a:schemeClr val="tx1">
                    <a:lumMod val="50000"/>
                    <a:lumOff val="50000"/>
                  </a:schemeClr>
                </a:solidFill>
              </a:endParaRPr>
            </a:p>
          </p:txBody>
        </p:sp>
        <p:sp>
          <p:nvSpPr>
            <p:cNvPr id="30" name="TextBox 29"/>
            <p:cNvSpPr txBox="1"/>
            <p:nvPr/>
          </p:nvSpPr>
          <p:spPr>
            <a:xfrm>
              <a:off x="4347367" y="4700674"/>
              <a:ext cx="331313" cy="381845"/>
            </a:xfrm>
            <a:prstGeom prst="rect">
              <a:avLst/>
            </a:prstGeom>
            <a:noFill/>
            <a:ln>
              <a:solidFill>
                <a:schemeClr val="tx1">
                  <a:lumMod val="50000"/>
                  <a:lumOff val="50000"/>
                </a:schemeClr>
              </a:solidFill>
            </a:ln>
          </p:spPr>
          <p:txBody>
            <a:bodyPr wrap="square" rtlCol="0">
              <a:spAutoFit/>
            </a:bodyPr>
            <a:lstStyle/>
            <a:p>
              <a:pPr algn="ctr"/>
              <a:r>
                <a:rPr lang="en-US" sz="2800" dirty="0">
                  <a:solidFill>
                    <a:schemeClr val="tx1">
                      <a:lumMod val="50000"/>
                      <a:lumOff val="50000"/>
                    </a:schemeClr>
                  </a:solidFill>
                </a:rPr>
                <a:t> Properties</a:t>
              </a:r>
            </a:p>
          </p:txBody>
        </p:sp>
      </p:grpSp>
      <p:grpSp>
        <p:nvGrpSpPr>
          <p:cNvPr id="15" name="Group 14"/>
          <p:cNvGrpSpPr/>
          <p:nvPr/>
        </p:nvGrpSpPr>
        <p:grpSpPr>
          <a:xfrm>
            <a:off x="5040854" y="1107308"/>
            <a:ext cx="3618533" cy="1563630"/>
            <a:chOff x="2893857" y="1688382"/>
            <a:chExt cx="3268065" cy="511156"/>
          </a:xfrm>
        </p:grpSpPr>
        <p:sp>
          <p:nvSpPr>
            <p:cNvPr id="16" name="TextBox 15"/>
            <p:cNvSpPr txBox="1"/>
            <p:nvPr/>
          </p:nvSpPr>
          <p:spPr>
            <a:xfrm>
              <a:off x="2893857" y="1876674"/>
              <a:ext cx="3268065" cy="171042"/>
            </a:xfrm>
            <a:prstGeom prst="rect">
              <a:avLst/>
            </a:prstGeom>
            <a:noFill/>
            <a:ln>
              <a:solidFill>
                <a:schemeClr val="tx1">
                  <a:lumMod val="50000"/>
                  <a:lumOff val="50000"/>
                </a:schemeClr>
              </a:solidFill>
            </a:ln>
          </p:spPr>
          <p:txBody>
            <a:bodyPr wrap="square" rtlCol="0">
              <a:spAutoFit/>
            </a:bodyPr>
            <a:lstStyle/>
            <a:p>
              <a:pPr algn="ctr"/>
              <a:r>
                <a:rPr lang="en-US" sz="2800" dirty="0" smtClean="0">
                  <a:solidFill>
                    <a:schemeClr val="tx1">
                      <a:lumMod val="50000"/>
                      <a:lumOff val="50000"/>
                    </a:schemeClr>
                  </a:solidFill>
                </a:rPr>
                <a:t>Transformations</a:t>
              </a:r>
              <a:endParaRPr lang="en-US" sz="2800" dirty="0">
                <a:solidFill>
                  <a:schemeClr val="tx1">
                    <a:lumMod val="50000"/>
                    <a:lumOff val="50000"/>
                  </a:schemeClr>
                </a:solidFill>
              </a:endParaRPr>
            </a:p>
          </p:txBody>
        </p:sp>
        <p:sp>
          <p:nvSpPr>
            <p:cNvPr id="17" name="Rectangle 16"/>
            <p:cNvSpPr/>
            <p:nvPr/>
          </p:nvSpPr>
          <p:spPr>
            <a:xfrm>
              <a:off x="2893857" y="1688382"/>
              <a:ext cx="3268065" cy="511156"/>
            </a:xfrm>
            <a:prstGeom prst="rect">
              <a:avLst/>
            </a:prstGeom>
            <a:noFill/>
            <a:ln w="19050">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lumOff val="50000"/>
                  </a:schemeClr>
                </a:solidFill>
              </a:endParaRPr>
            </a:p>
          </p:txBody>
        </p:sp>
      </p:grpSp>
      <p:sp>
        <p:nvSpPr>
          <p:cNvPr id="3" name="TextBox 2"/>
          <p:cNvSpPr txBox="1"/>
          <p:nvPr/>
        </p:nvSpPr>
        <p:spPr>
          <a:xfrm>
            <a:off x="3221622" y="2867236"/>
            <a:ext cx="6381352" cy="707886"/>
          </a:xfrm>
          <a:prstGeom prst="rect">
            <a:avLst/>
          </a:prstGeom>
          <a:noFill/>
          <a:ln>
            <a:solidFill>
              <a:schemeClr val="tx1">
                <a:lumMod val="50000"/>
                <a:lumOff val="50000"/>
              </a:schemeClr>
            </a:solidFill>
          </a:ln>
        </p:spPr>
        <p:txBody>
          <a:bodyPr wrap="square" rtlCol="0">
            <a:spAutoFit/>
          </a:bodyPr>
          <a:lstStyle/>
          <a:p>
            <a:r>
              <a:rPr lang="en-US" sz="4000" b="1" smtClean="0">
                <a:solidFill>
                  <a:schemeClr val="tx1">
                    <a:lumMod val="50000"/>
                    <a:lumOff val="50000"/>
                  </a:schemeClr>
                </a:solidFill>
              </a:rPr>
              <a:t>MATHEMATICAL PROCESSES</a:t>
            </a:r>
            <a:endParaRPr lang="en-US" sz="4000" b="1">
              <a:solidFill>
                <a:schemeClr val="tx1">
                  <a:lumMod val="50000"/>
                  <a:lumOff val="50000"/>
                </a:schemeClr>
              </a:solidFill>
            </a:endParaRPr>
          </a:p>
        </p:txBody>
      </p:sp>
      <p:sp>
        <p:nvSpPr>
          <p:cNvPr id="4" name="Rounded Rectangle 3"/>
          <p:cNvSpPr/>
          <p:nvPr/>
        </p:nvSpPr>
        <p:spPr>
          <a:xfrm>
            <a:off x="2918481" y="2173484"/>
            <a:ext cx="6841623" cy="2278539"/>
          </a:xfrm>
          <a:prstGeom prst="roundRect">
            <a:avLst/>
          </a:prstGeom>
          <a:solidFill>
            <a:schemeClr val="tx1">
              <a:lumMod val="50000"/>
              <a:lumOff val="50000"/>
              <a:alpha val="54000"/>
            </a:schemeClr>
          </a:solidFill>
          <a:ln w="44450">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50000"/>
                  <a:lumOff val="50000"/>
                </a:schemeClr>
              </a:solidFill>
            </a:endParaRPr>
          </a:p>
        </p:txBody>
      </p:sp>
      <p:sp>
        <p:nvSpPr>
          <p:cNvPr id="20" name="Rounded Rectangle 19"/>
          <p:cNvSpPr/>
          <p:nvPr/>
        </p:nvSpPr>
        <p:spPr>
          <a:xfrm>
            <a:off x="1428750" y="381000"/>
            <a:ext cx="9696449" cy="6324600"/>
          </a:xfrm>
          <a:prstGeom prst="roundRect">
            <a:avLst/>
          </a:prstGeom>
          <a:solidFill>
            <a:schemeClr val="tx1">
              <a:lumMod val="50000"/>
              <a:lumOff val="50000"/>
              <a:alpha val="54000"/>
            </a:schemeClr>
          </a:solidFill>
          <a:ln w="444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50000"/>
                  <a:lumOff val="50000"/>
                </a:schemeClr>
              </a:solidFill>
            </a:endParaRPr>
          </a:p>
        </p:txBody>
      </p:sp>
      <p:sp>
        <p:nvSpPr>
          <p:cNvPr id="5" name="TextBox 4"/>
          <p:cNvSpPr txBox="1"/>
          <p:nvPr/>
        </p:nvSpPr>
        <p:spPr>
          <a:xfrm>
            <a:off x="2052026" y="2380111"/>
            <a:ext cx="8177498" cy="2554545"/>
          </a:xfrm>
          <a:prstGeom prst="rect">
            <a:avLst/>
          </a:prstGeom>
          <a:noFill/>
        </p:spPr>
        <p:txBody>
          <a:bodyPr wrap="square" rtlCol="0">
            <a:spAutoFit/>
          </a:bodyPr>
          <a:lstStyle/>
          <a:p>
            <a:pPr algn="ctr"/>
            <a:r>
              <a:rPr lang="en-US" sz="8000" b="1" smtClean="0"/>
              <a:t>SPATIAL </a:t>
            </a:r>
            <a:br>
              <a:rPr lang="en-US" sz="8000" b="1" smtClean="0"/>
            </a:br>
            <a:r>
              <a:rPr lang="en-US" sz="8000" b="1" smtClean="0"/>
              <a:t>REASONING</a:t>
            </a:r>
            <a:endParaRPr lang="en-US" sz="8000" b="1" dirty="0"/>
          </a:p>
        </p:txBody>
      </p:sp>
    </p:spTree>
    <p:extLst>
      <p:ext uri="{BB962C8B-B14F-4D97-AF65-F5344CB8AC3E}">
        <p14:creationId xmlns:p14="http://schemas.microsoft.com/office/powerpoint/2010/main" val="1902901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the notion of standards? </a:t>
            </a:r>
            <a:br>
              <a:rPr lang="en-US" dirty="0" smtClean="0"/>
            </a:br>
            <a:r>
              <a:rPr lang="en-US" dirty="0" smtClean="0"/>
              <a:t>what is the purpose of standards?</a:t>
            </a:r>
            <a:endParaRPr lang="en-US" dirty="0"/>
          </a:p>
        </p:txBody>
      </p:sp>
      <p:sp>
        <p:nvSpPr>
          <p:cNvPr id="3" name="Content Placeholder 2"/>
          <p:cNvSpPr>
            <a:spLocks noGrp="1"/>
          </p:cNvSpPr>
          <p:nvPr>
            <p:ph idx="1"/>
          </p:nvPr>
        </p:nvSpPr>
        <p:spPr>
          <a:xfrm>
            <a:off x="838200" y="2511425"/>
            <a:ext cx="10515600" cy="2528661"/>
          </a:xfrm>
        </p:spPr>
        <p:txBody>
          <a:bodyPr/>
          <a:lstStyle/>
          <a:p>
            <a:r>
              <a:rPr lang="en-US" dirty="0">
                <a:latin typeface="+mj-lt"/>
              </a:rPr>
              <a:t>principles which inform both the content and the expertise required for the teaching of </a:t>
            </a:r>
            <a:r>
              <a:rPr lang="en-US" dirty="0" smtClean="0">
                <a:latin typeface="+mj-lt"/>
              </a:rPr>
              <a:t>school mathematics:</a:t>
            </a:r>
          </a:p>
          <a:p>
            <a:pPr lvl="1"/>
            <a:r>
              <a:rPr lang="en-US" dirty="0" smtClean="0">
                <a:latin typeface="+mj-lt"/>
              </a:rPr>
              <a:t>a deep understanding of the content that they need to teach</a:t>
            </a:r>
          </a:p>
          <a:p>
            <a:pPr lvl="1"/>
            <a:r>
              <a:rPr lang="en-US" dirty="0" smtClean="0">
                <a:latin typeface="+mj-lt"/>
              </a:rPr>
              <a:t>knowledge of appropriate pedagogies</a:t>
            </a:r>
          </a:p>
          <a:p>
            <a:pPr lvl="1"/>
            <a:r>
              <a:rPr lang="en-US" dirty="0">
                <a:latin typeface="+mj-lt"/>
              </a:rPr>
              <a:t>k</a:t>
            </a:r>
            <a:r>
              <a:rPr lang="en-US" dirty="0" smtClean="0">
                <a:latin typeface="+mj-lt"/>
              </a:rPr>
              <a:t>nowledge of the learners and their contexts</a:t>
            </a:r>
          </a:p>
          <a:p>
            <a:endParaRPr lang="en-US" dirty="0" smtClean="0">
              <a:latin typeface="+mj-lt"/>
            </a:endParaRPr>
          </a:p>
          <a:p>
            <a:endParaRPr lang="en-US" dirty="0">
              <a:latin typeface="+mj-lt"/>
            </a:endParaRPr>
          </a:p>
          <a:p>
            <a:endParaRPr lang="en-US" dirty="0">
              <a:latin typeface="+mj-lt"/>
            </a:endParaRPr>
          </a:p>
        </p:txBody>
      </p:sp>
    </p:spTree>
    <p:extLst>
      <p:ext uri="{BB962C8B-B14F-4D97-AF65-F5344CB8AC3E}">
        <p14:creationId xmlns:p14="http://schemas.microsoft.com/office/powerpoint/2010/main" val="1516739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nomenclature are you using to describe standards? </a:t>
            </a:r>
            <a:endParaRPr lang="en-US" dirty="0"/>
          </a:p>
        </p:txBody>
      </p:sp>
      <p:sp>
        <p:nvSpPr>
          <p:cNvPr id="3" name="Content Placeholder 2"/>
          <p:cNvSpPr>
            <a:spLocks noGrp="1"/>
          </p:cNvSpPr>
          <p:nvPr>
            <p:ph idx="1"/>
          </p:nvPr>
        </p:nvSpPr>
        <p:spPr/>
        <p:txBody>
          <a:bodyPr/>
          <a:lstStyle/>
          <a:p>
            <a:r>
              <a:rPr lang="en-US" dirty="0" smtClean="0">
                <a:latin typeface="+mj-lt"/>
              </a:rPr>
              <a:t>quantifying</a:t>
            </a:r>
          </a:p>
          <a:p>
            <a:r>
              <a:rPr lang="en-US" dirty="0" smtClean="0">
                <a:latin typeface="+mj-lt"/>
              </a:rPr>
              <a:t>spatial reasoning</a:t>
            </a:r>
          </a:p>
          <a:p>
            <a:r>
              <a:rPr lang="en-US" dirty="0" smtClean="0">
                <a:latin typeface="+mj-lt"/>
              </a:rPr>
              <a:t>habits </a:t>
            </a:r>
            <a:r>
              <a:rPr lang="en-US" dirty="0">
                <a:latin typeface="+mj-lt"/>
              </a:rPr>
              <a:t>of </a:t>
            </a:r>
            <a:r>
              <a:rPr lang="en-US" dirty="0" smtClean="0">
                <a:latin typeface="+mj-lt"/>
              </a:rPr>
              <a:t>mind within mathematical processes</a:t>
            </a:r>
            <a:endParaRPr lang="en-US" dirty="0">
              <a:latin typeface="+mj-lt"/>
            </a:endParaRPr>
          </a:p>
          <a:p>
            <a:r>
              <a:rPr lang="en-US" dirty="0" smtClean="0">
                <a:latin typeface="+mj-lt"/>
              </a:rPr>
              <a:t>effective teaching</a:t>
            </a:r>
          </a:p>
          <a:p>
            <a:pPr lvl="1"/>
            <a:r>
              <a:rPr lang="en-US" dirty="0" smtClean="0">
                <a:latin typeface="+mj-lt"/>
              </a:rPr>
              <a:t>understanding </a:t>
            </a:r>
            <a:r>
              <a:rPr lang="en-US" dirty="0">
                <a:latin typeface="+mj-lt"/>
              </a:rPr>
              <a:t>of </a:t>
            </a:r>
            <a:r>
              <a:rPr lang="en-US" dirty="0" smtClean="0">
                <a:latin typeface="+mj-lt"/>
              </a:rPr>
              <a:t>concept</a:t>
            </a:r>
          </a:p>
          <a:p>
            <a:pPr lvl="1"/>
            <a:r>
              <a:rPr lang="en-US" dirty="0" smtClean="0">
                <a:latin typeface="+mj-lt"/>
              </a:rPr>
              <a:t>developing awareness of</a:t>
            </a:r>
          </a:p>
          <a:p>
            <a:pPr lvl="1"/>
            <a:r>
              <a:rPr lang="en-US" dirty="0" smtClean="0">
                <a:latin typeface="+mj-lt"/>
              </a:rPr>
              <a:t>teachers </a:t>
            </a:r>
            <a:r>
              <a:rPr lang="en-US" dirty="0">
                <a:latin typeface="+mj-lt"/>
              </a:rPr>
              <a:t>ability to recognise sense making</a:t>
            </a:r>
          </a:p>
          <a:p>
            <a:r>
              <a:rPr lang="en-US" dirty="0" smtClean="0">
                <a:latin typeface="+mj-lt"/>
              </a:rPr>
              <a:t>core knowledges </a:t>
            </a:r>
          </a:p>
          <a:p>
            <a:r>
              <a:rPr lang="en-US" dirty="0" smtClean="0">
                <a:latin typeface="+mj-lt"/>
              </a:rPr>
              <a:t>subject </a:t>
            </a:r>
            <a:r>
              <a:rPr lang="en-US" dirty="0">
                <a:latin typeface="+mj-lt"/>
              </a:rPr>
              <a:t>matter knowledge</a:t>
            </a:r>
          </a:p>
          <a:p>
            <a:endParaRPr lang="en-US" dirty="0">
              <a:latin typeface="+mj-lt"/>
            </a:endParaRPr>
          </a:p>
        </p:txBody>
      </p:sp>
    </p:spTree>
    <p:extLst>
      <p:ext uri="{BB962C8B-B14F-4D97-AF65-F5344CB8AC3E}">
        <p14:creationId xmlns:p14="http://schemas.microsoft.com/office/powerpoint/2010/main" val="1208407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architecture of the standards?</a:t>
            </a:r>
            <a:endParaRPr lang="en-US" dirty="0"/>
          </a:p>
        </p:txBody>
      </p:sp>
      <p:sp>
        <p:nvSpPr>
          <p:cNvPr id="4" name="Content Placeholder 2"/>
          <p:cNvSpPr>
            <a:spLocks noGrp="1"/>
          </p:cNvSpPr>
          <p:nvPr>
            <p:ph idx="1"/>
          </p:nvPr>
        </p:nvSpPr>
        <p:spPr>
          <a:xfrm>
            <a:off x="838200" y="1825625"/>
            <a:ext cx="10515600" cy="4351338"/>
          </a:xfrm>
        </p:spPr>
        <p:txBody>
          <a:bodyPr/>
          <a:lstStyle/>
          <a:p>
            <a:r>
              <a:rPr lang="en-US" dirty="0">
                <a:latin typeface="+mj-lt"/>
              </a:rPr>
              <a:t>i</a:t>
            </a:r>
            <a:r>
              <a:rPr lang="en-US" dirty="0" smtClean="0">
                <a:latin typeface="+mj-lt"/>
              </a:rPr>
              <a:t>dentifying “big ideas” within “related” content areas</a:t>
            </a:r>
          </a:p>
          <a:p>
            <a:pPr lvl="1"/>
            <a:r>
              <a:rPr lang="en-US" dirty="0">
                <a:latin typeface="+mj-lt"/>
              </a:rPr>
              <a:t>w</a:t>
            </a:r>
            <a:r>
              <a:rPr lang="en-US" dirty="0" smtClean="0">
                <a:latin typeface="+mj-lt"/>
              </a:rPr>
              <a:t>hat are numbers?</a:t>
            </a:r>
          </a:p>
          <a:p>
            <a:pPr lvl="1"/>
            <a:r>
              <a:rPr lang="en-US" dirty="0" smtClean="0">
                <a:latin typeface="+mj-lt"/>
              </a:rPr>
              <a:t>what is subtraction?</a:t>
            </a:r>
          </a:p>
          <a:p>
            <a:pPr lvl="1"/>
            <a:r>
              <a:rPr lang="en-US" dirty="0">
                <a:latin typeface="+mj-lt"/>
              </a:rPr>
              <a:t>a</a:t>
            </a:r>
            <a:r>
              <a:rPr lang="en-US" dirty="0" smtClean="0">
                <a:latin typeface="+mj-lt"/>
              </a:rPr>
              <a:t>re arcs figures or lines?</a:t>
            </a:r>
          </a:p>
          <a:p>
            <a:pPr lvl="1"/>
            <a:r>
              <a:rPr lang="en-US" dirty="0">
                <a:latin typeface="+mj-lt"/>
              </a:rPr>
              <a:t>w</a:t>
            </a:r>
            <a:r>
              <a:rPr lang="en-US" dirty="0" smtClean="0">
                <a:latin typeface="+mj-lt"/>
              </a:rPr>
              <a:t>hich rectangles are also squares?</a:t>
            </a:r>
          </a:p>
          <a:p>
            <a:r>
              <a:rPr lang="en-US" dirty="0">
                <a:latin typeface="+mj-lt"/>
              </a:rPr>
              <a:t>i</a:t>
            </a:r>
            <a:r>
              <a:rPr lang="en-US" dirty="0" smtClean="0">
                <a:latin typeface="+mj-lt"/>
              </a:rPr>
              <a:t>ncorporating “habits of mind” in relation to mathematical processes</a:t>
            </a:r>
          </a:p>
          <a:p>
            <a:pPr lvl="1"/>
            <a:r>
              <a:rPr lang="en-US" dirty="0">
                <a:latin typeface="+mj-lt"/>
              </a:rPr>
              <a:t>c</a:t>
            </a:r>
            <a:r>
              <a:rPr lang="en-US" dirty="0" smtClean="0">
                <a:latin typeface="+mj-lt"/>
              </a:rPr>
              <a:t>onjecturing</a:t>
            </a:r>
          </a:p>
          <a:p>
            <a:pPr lvl="1"/>
            <a:r>
              <a:rPr lang="en-US" dirty="0">
                <a:latin typeface="+mj-lt"/>
              </a:rPr>
              <a:t>c</a:t>
            </a:r>
            <a:r>
              <a:rPr lang="en-US" dirty="0" smtClean="0">
                <a:latin typeface="+mj-lt"/>
              </a:rPr>
              <a:t>lassifying</a:t>
            </a:r>
          </a:p>
          <a:p>
            <a:pPr lvl="1"/>
            <a:r>
              <a:rPr lang="en-US" dirty="0">
                <a:latin typeface="+mj-lt"/>
              </a:rPr>
              <a:t>d</a:t>
            </a:r>
            <a:r>
              <a:rPr lang="en-US" dirty="0" smtClean="0">
                <a:latin typeface="+mj-lt"/>
              </a:rPr>
              <a:t>escribing</a:t>
            </a:r>
            <a:r>
              <a:rPr lang="mr-IN" dirty="0" smtClean="0">
                <a:latin typeface="+mj-lt"/>
              </a:rPr>
              <a:t>…</a:t>
            </a:r>
            <a:endParaRPr lang="en-US" dirty="0">
              <a:latin typeface="+mj-lt"/>
            </a:endParaRPr>
          </a:p>
        </p:txBody>
      </p:sp>
    </p:spTree>
    <p:extLst>
      <p:ext uri="{BB962C8B-B14F-4D97-AF65-F5344CB8AC3E}">
        <p14:creationId xmlns:p14="http://schemas.microsoft.com/office/powerpoint/2010/main" val="953582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the standards being developed?</a:t>
            </a:r>
            <a:endParaRPr lang="en-US" dirty="0"/>
          </a:p>
        </p:txBody>
      </p:sp>
      <p:sp>
        <p:nvSpPr>
          <p:cNvPr id="6" name="Title 1"/>
          <p:cNvSpPr txBox="1">
            <a:spLocks/>
          </p:cNvSpPr>
          <p:nvPr/>
        </p:nvSpPr>
        <p:spPr>
          <a:xfrm>
            <a:off x="838200" y="237898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smtClean="0"/>
              <a:t>(using geometry </a:t>
            </a:r>
            <a:r>
              <a:rPr lang="en-US" sz="3200" smtClean="0"/>
              <a:t>and measurement as an example)</a:t>
            </a:r>
            <a:endParaRPr lang="en-US" sz="3200" dirty="0"/>
          </a:p>
        </p:txBody>
      </p:sp>
    </p:spTree>
    <p:extLst>
      <p:ext uri="{BB962C8B-B14F-4D97-AF65-F5344CB8AC3E}">
        <p14:creationId xmlns:p14="http://schemas.microsoft.com/office/powerpoint/2010/main" val="1936283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3"/>
          <a:stretch>
            <a:fillRect/>
          </a:stretch>
        </p:blipFill>
        <p:spPr>
          <a:xfrm>
            <a:off x="2689289" y="1632576"/>
            <a:ext cx="7010376" cy="4055165"/>
          </a:xfrm>
          <a:prstGeom prst="rect">
            <a:avLst/>
          </a:prstGeom>
        </p:spPr>
      </p:pic>
    </p:spTree>
    <p:extLst>
      <p:ext uri="{BB962C8B-B14F-4D97-AF65-F5344CB8AC3E}">
        <p14:creationId xmlns:p14="http://schemas.microsoft.com/office/powerpoint/2010/main" val="1658303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p:spPr>
        <p:txBody>
          <a:bodyPr wrap="square" rtlCol="0">
            <a:spAutoFit/>
          </a:bodyPr>
          <a:lstStyle/>
          <a:p>
            <a:pPr algn="ctr"/>
            <a:r>
              <a:rPr lang="en-US" dirty="0"/>
              <a:t>Natural / Cultural Surroundings</a:t>
            </a:r>
          </a:p>
        </p:txBody>
      </p:sp>
      <p:sp>
        <p:nvSpPr>
          <p:cNvPr id="74" name="TextBox 73"/>
          <p:cNvSpPr txBox="1"/>
          <p:nvPr/>
        </p:nvSpPr>
        <p:spPr>
          <a:xfrm rot="16200000">
            <a:off x="760169" y="3385019"/>
            <a:ext cx="2583714" cy="369332"/>
          </a:xfrm>
          <a:prstGeom prst="rect">
            <a:avLst/>
          </a:prstGeom>
          <a:noFill/>
        </p:spPr>
        <p:txBody>
          <a:bodyPr wrap="square" rtlCol="0">
            <a:spAutoFit/>
          </a:bodyPr>
          <a:lstStyle/>
          <a:p>
            <a:pPr algn="ctr"/>
            <a:r>
              <a:rPr lang="en-US" dirty="0"/>
              <a:t>Visualization</a:t>
            </a:r>
          </a:p>
        </p:txBody>
      </p:sp>
      <p:sp>
        <p:nvSpPr>
          <p:cNvPr id="75" name="Left Bracket 74"/>
          <p:cNvSpPr/>
          <p:nvPr/>
        </p:nvSpPr>
        <p:spPr>
          <a:xfrm>
            <a:off x="2379403" y="1106442"/>
            <a:ext cx="375389" cy="4952314"/>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Left Bracket 69"/>
          <p:cNvSpPr/>
          <p:nvPr/>
        </p:nvSpPr>
        <p:spPr>
          <a:xfrm rot="16200000">
            <a:off x="6006783" y="2031820"/>
            <a:ext cx="375389" cy="7687232"/>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3" name="Picture 2"/>
          <p:cNvPicPr>
            <a:picLocks noChangeAspect="1"/>
          </p:cNvPicPr>
          <p:nvPr/>
        </p:nvPicPr>
        <p:blipFill>
          <a:blip r:embed="rId3"/>
          <a:stretch>
            <a:fillRect/>
          </a:stretch>
        </p:blipFill>
        <p:spPr>
          <a:xfrm>
            <a:off x="2689289" y="1632576"/>
            <a:ext cx="7010376" cy="4055165"/>
          </a:xfrm>
          <a:prstGeom prst="rect">
            <a:avLst/>
          </a:prstGeom>
        </p:spPr>
      </p:pic>
    </p:spTree>
    <p:extLst>
      <p:ext uri="{BB962C8B-B14F-4D97-AF65-F5344CB8AC3E}">
        <p14:creationId xmlns:p14="http://schemas.microsoft.com/office/powerpoint/2010/main" val="1227445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p:spPr>
        <p:txBody>
          <a:bodyPr wrap="square" rtlCol="0">
            <a:spAutoFit/>
          </a:bodyPr>
          <a:lstStyle/>
          <a:p>
            <a:pPr algn="ctr"/>
            <a:r>
              <a:rPr lang="en-US" dirty="0"/>
              <a:t>Natural / Cultural Surroundings</a:t>
            </a:r>
          </a:p>
        </p:txBody>
      </p:sp>
      <p:sp>
        <p:nvSpPr>
          <p:cNvPr id="74" name="TextBox 73"/>
          <p:cNvSpPr txBox="1"/>
          <p:nvPr/>
        </p:nvSpPr>
        <p:spPr>
          <a:xfrm rot="16200000">
            <a:off x="760169" y="3385019"/>
            <a:ext cx="2583714" cy="369332"/>
          </a:xfrm>
          <a:prstGeom prst="rect">
            <a:avLst/>
          </a:prstGeom>
          <a:noFill/>
        </p:spPr>
        <p:txBody>
          <a:bodyPr wrap="square" rtlCol="0">
            <a:spAutoFit/>
          </a:bodyPr>
          <a:lstStyle/>
          <a:p>
            <a:pPr algn="ctr"/>
            <a:r>
              <a:rPr lang="en-US" dirty="0"/>
              <a:t>Visualization</a:t>
            </a:r>
          </a:p>
        </p:txBody>
      </p:sp>
      <p:sp>
        <p:nvSpPr>
          <p:cNvPr id="75" name="Left Bracket 74"/>
          <p:cNvSpPr/>
          <p:nvPr/>
        </p:nvSpPr>
        <p:spPr>
          <a:xfrm>
            <a:off x="2379403" y="1106442"/>
            <a:ext cx="375389" cy="4952314"/>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Left Bracket 69"/>
          <p:cNvSpPr/>
          <p:nvPr/>
        </p:nvSpPr>
        <p:spPr>
          <a:xfrm rot="16200000">
            <a:off x="6006783" y="2031820"/>
            <a:ext cx="375389" cy="7687232"/>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5" name="Group 24"/>
          <p:cNvGrpSpPr/>
          <p:nvPr/>
        </p:nvGrpSpPr>
        <p:grpSpPr>
          <a:xfrm>
            <a:off x="2897503" y="3433879"/>
            <a:ext cx="5133972" cy="2331296"/>
            <a:chOff x="4082068" y="3810435"/>
            <a:chExt cx="898330" cy="1701374"/>
          </a:xfrm>
        </p:grpSpPr>
        <p:sp>
          <p:nvSpPr>
            <p:cNvPr id="26" name="Up Arrow 25"/>
            <p:cNvSpPr/>
            <p:nvPr/>
          </p:nvSpPr>
          <p:spPr>
            <a:xfrm>
              <a:off x="4082068" y="3810435"/>
              <a:ext cx="898330" cy="1701374"/>
            </a:xfrm>
            <a:prstGeom prst="upArrow">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7" name="TextBox 26"/>
            <p:cNvSpPr txBox="1"/>
            <p:nvPr/>
          </p:nvSpPr>
          <p:spPr>
            <a:xfrm>
              <a:off x="4347367" y="4700674"/>
              <a:ext cx="331313" cy="381845"/>
            </a:xfrm>
            <a:prstGeom prst="rect">
              <a:avLst/>
            </a:prstGeom>
            <a:noFill/>
          </p:spPr>
          <p:txBody>
            <a:bodyPr wrap="square" rtlCol="0">
              <a:spAutoFit/>
            </a:bodyPr>
            <a:lstStyle/>
            <a:p>
              <a:pPr algn="ctr"/>
              <a:r>
                <a:rPr lang="en-US" sz="2800" dirty="0"/>
                <a:t> Properties</a:t>
              </a:r>
            </a:p>
          </p:txBody>
        </p:sp>
      </p:grpSp>
      <p:grpSp>
        <p:nvGrpSpPr>
          <p:cNvPr id="40" name="Group 39"/>
          <p:cNvGrpSpPr/>
          <p:nvPr/>
        </p:nvGrpSpPr>
        <p:grpSpPr>
          <a:xfrm>
            <a:off x="2434550" y="3992851"/>
            <a:ext cx="3093254" cy="447986"/>
            <a:chOff x="5721069" y="4160390"/>
            <a:chExt cx="2958296" cy="447986"/>
          </a:xfrm>
        </p:grpSpPr>
        <p:sp>
          <p:nvSpPr>
            <p:cNvPr id="44" name="Oval 43"/>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TextBox 44"/>
            <p:cNvSpPr txBox="1"/>
            <p:nvPr/>
          </p:nvSpPr>
          <p:spPr>
            <a:xfrm>
              <a:off x="5955566" y="4182624"/>
              <a:ext cx="2579306" cy="369332"/>
            </a:xfrm>
            <a:prstGeom prst="rect">
              <a:avLst/>
            </a:prstGeom>
            <a:noFill/>
          </p:spPr>
          <p:txBody>
            <a:bodyPr wrap="square" rtlCol="0">
              <a:spAutoFit/>
            </a:bodyPr>
            <a:lstStyle/>
            <a:p>
              <a:pPr algn="ctr"/>
              <a:r>
                <a:rPr lang="en-US" smtClean="0"/>
                <a:t>Describe</a:t>
              </a:r>
              <a:endParaRPr lang="en-US" dirty="0"/>
            </a:p>
          </p:txBody>
        </p:sp>
      </p:grpSp>
      <p:grpSp>
        <p:nvGrpSpPr>
          <p:cNvPr id="46" name="Group 45"/>
          <p:cNvGrpSpPr/>
          <p:nvPr/>
        </p:nvGrpSpPr>
        <p:grpSpPr>
          <a:xfrm>
            <a:off x="5898766" y="3970627"/>
            <a:ext cx="3093254" cy="447986"/>
            <a:chOff x="5721069" y="4160390"/>
            <a:chExt cx="2958296" cy="447986"/>
          </a:xfrm>
        </p:grpSpPr>
        <p:sp>
          <p:nvSpPr>
            <p:cNvPr id="47" name="Oval 46"/>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TextBox 47"/>
            <p:cNvSpPr txBox="1"/>
            <p:nvPr/>
          </p:nvSpPr>
          <p:spPr>
            <a:xfrm>
              <a:off x="5955566" y="4182624"/>
              <a:ext cx="2579306" cy="369332"/>
            </a:xfrm>
            <a:prstGeom prst="rect">
              <a:avLst/>
            </a:prstGeom>
            <a:noFill/>
          </p:spPr>
          <p:txBody>
            <a:bodyPr wrap="square" rtlCol="0">
              <a:spAutoFit/>
            </a:bodyPr>
            <a:lstStyle/>
            <a:p>
              <a:pPr algn="ctr"/>
              <a:r>
                <a:rPr lang="en-US" dirty="0" smtClean="0"/>
                <a:t>Define</a:t>
              </a:r>
              <a:endParaRPr lang="en-US" dirty="0"/>
            </a:p>
          </p:txBody>
        </p:sp>
      </p:grpSp>
      <p:grpSp>
        <p:nvGrpSpPr>
          <p:cNvPr id="49" name="Group 48"/>
          <p:cNvGrpSpPr/>
          <p:nvPr/>
        </p:nvGrpSpPr>
        <p:grpSpPr>
          <a:xfrm>
            <a:off x="6201262" y="5254645"/>
            <a:ext cx="3093254" cy="447986"/>
            <a:chOff x="5721069" y="4160390"/>
            <a:chExt cx="2958296" cy="447986"/>
          </a:xfrm>
        </p:grpSpPr>
        <p:sp>
          <p:nvSpPr>
            <p:cNvPr id="50" name="Oval 49"/>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TextBox 50"/>
            <p:cNvSpPr txBox="1"/>
            <p:nvPr/>
          </p:nvSpPr>
          <p:spPr>
            <a:xfrm>
              <a:off x="5955566" y="4182624"/>
              <a:ext cx="2579306" cy="369332"/>
            </a:xfrm>
            <a:prstGeom prst="rect">
              <a:avLst/>
            </a:prstGeom>
            <a:noFill/>
          </p:spPr>
          <p:txBody>
            <a:bodyPr wrap="square" rtlCol="0">
              <a:spAutoFit/>
            </a:bodyPr>
            <a:lstStyle/>
            <a:p>
              <a:pPr algn="ctr"/>
              <a:r>
                <a:rPr lang="en-US" dirty="0" smtClean="0"/>
                <a:t>Classify</a:t>
              </a:r>
              <a:endParaRPr lang="en-US" dirty="0"/>
            </a:p>
          </p:txBody>
        </p:sp>
      </p:grpSp>
      <p:grpSp>
        <p:nvGrpSpPr>
          <p:cNvPr id="52" name="Group 51"/>
          <p:cNvGrpSpPr/>
          <p:nvPr/>
        </p:nvGrpSpPr>
        <p:grpSpPr>
          <a:xfrm>
            <a:off x="2357644" y="5286788"/>
            <a:ext cx="3093254" cy="447986"/>
            <a:chOff x="5721069" y="4160390"/>
            <a:chExt cx="2958296" cy="447986"/>
          </a:xfrm>
        </p:grpSpPr>
        <p:sp>
          <p:nvSpPr>
            <p:cNvPr id="53" name="Oval 52"/>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5955566" y="4182624"/>
              <a:ext cx="2579306" cy="369332"/>
            </a:xfrm>
            <a:prstGeom prst="rect">
              <a:avLst/>
            </a:prstGeom>
            <a:noFill/>
          </p:spPr>
          <p:txBody>
            <a:bodyPr wrap="square" rtlCol="0">
              <a:spAutoFit/>
            </a:bodyPr>
            <a:lstStyle/>
            <a:p>
              <a:pPr algn="ctr"/>
              <a:r>
                <a:rPr lang="en-US" dirty="0" smtClean="0"/>
                <a:t>Compare</a:t>
              </a:r>
              <a:endParaRPr lang="en-US" dirty="0"/>
            </a:p>
          </p:txBody>
        </p:sp>
      </p:grpSp>
      <p:grpSp>
        <p:nvGrpSpPr>
          <p:cNvPr id="55" name="Group 54"/>
          <p:cNvGrpSpPr/>
          <p:nvPr/>
        </p:nvGrpSpPr>
        <p:grpSpPr>
          <a:xfrm>
            <a:off x="6248317" y="4631499"/>
            <a:ext cx="3093254" cy="447986"/>
            <a:chOff x="5721069" y="4160390"/>
            <a:chExt cx="2958296" cy="447986"/>
          </a:xfrm>
        </p:grpSpPr>
        <p:sp>
          <p:nvSpPr>
            <p:cNvPr id="58" name="Oval 57"/>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5955566" y="4182624"/>
              <a:ext cx="2579306" cy="369332"/>
            </a:xfrm>
            <a:prstGeom prst="rect">
              <a:avLst/>
            </a:prstGeom>
            <a:noFill/>
          </p:spPr>
          <p:txBody>
            <a:bodyPr wrap="square" rtlCol="0">
              <a:spAutoFit/>
            </a:bodyPr>
            <a:lstStyle/>
            <a:p>
              <a:pPr algn="ctr"/>
              <a:r>
                <a:rPr lang="en-US" smtClean="0"/>
                <a:t>Investigate</a:t>
              </a:r>
              <a:endParaRPr lang="en-US" dirty="0"/>
            </a:p>
          </p:txBody>
        </p:sp>
      </p:grpSp>
      <p:grpSp>
        <p:nvGrpSpPr>
          <p:cNvPr id="60" name="Group 59"/>
          <p:cNvGrpSpPr/>
          <p:nvPr/>
        </p:nvGrpSpPr>
        <p:grpSpPr>
          <a:xfrm>
            <a:off x="1331758" y="4704387"/>
            <a:ext cx="3093254" cy="447986"/>
            <a:chOff x="5721069" y="4160390"/>
            <a:chExt cx="2958296" cy="447986"/>
          </a:xfrm>
        </p:grpSpPr>
        <p:sp>
          <p:nvSpPr>
            <p:cNvPr id="61" name="Oval 60"/>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TextBox 61"/>
            <p:cNvSpPr txBox="1"/>
            <p:nvPr/>
          </p:nvSpPr>
          <p:spPr>
            <a:xfrm>
              <a:off x="5955566" y="4182624"/>
              <a:ext cx="2579306" cy="369332"/>
            </a:xfrm>
            <a:prstGeom prst="rect">
              <a:avLst/>
            </a:prstGeom>
            <a:noFill/>
          </p:spPr>
          <p:txBody>
            <a:bodyPr wrap="square" rtlCol="0">
              <a:spAutoFit/>
            </a:bodyPr>
            <a:lstStyle/>
            <a:p>
              <a:pPr algn="ctr"/>
              <a:r>
                <a:rPr lang="en-US" dirty="0" smtClean="0"/>
                <a:t>Generalize</a:t>
              </a:r>
              <a:endParaRPr lang="en-US" dirty="0"/>
            </a:p>
          </p:txBody>
        </p:sp>
      </p:grpSp>
      <p:grpSp>
        <p:nvGrpSpPr>
          <p:cNvPr id="63" name="Group 62"/>
          <p:cNvGrpSpPr/>
          <p:nvPr/>
        </p:nvGrpSpPr>
        <p:grpSpPr>
          <a:xfrm>
            <a:off x="4384544" y="5652587"/>
            <a:ext cx="3093254" cy="447986"/>
            <a:chOff x="5721069" y="4160390"/>
            <a:chExt cx="2958296" cy="447986"/>
          </a:xfrm>
        </p:grpSpPr>
        <p:sp>
          <p:nvSpPr>
            <p:cNvPr id="64" name="Oval 63"/>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p:cNvSpPr txBox="1"/>
            <p:nvPr/>
          </p:nvSpPr>
          <p:spPr>
            <a:xfrm>
              <a:off x="5955566" y="4182624"/>
              <a:ext cx="2579306" cy="369332"/>
            </a:xfrm>
            <a:prstGeom prst="rect">
              <a:avLst/>
            </a:prstGeom>
            <a:noFill/>
          </p:spPr>
          <p:txBody>
            <a:bodyPr wrap="square" rtlCol="0">
              <a:spAutoFit/>
            </a:bodyPr>
            <a:lstStyle/>
            <a:p>
              <a:pPr algn="ctr"/>
              <a:r>
                <a:rPr lang="en-US" dirty="0" smtClean="0"/>
                <a:t>Visualize</a:t>
              </a:r>
              <a:endParaRPr lang="en-US" dirty="0"/>
            </a:p>
          </p:txBody>
        </p:sp>
      </p:grpSp>
    </p:spTree>
    <p:extLst>
      <p:ext uri="{BB962C8B-B14F-4D97-AF65-F5344CB8AC3E}">
        <p14:creationId xmlns:p14="http://schemas.microsoft.com/office/powerpoint/2010/main" val="510825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379403" y="6148156"/>
            <a:ext cx="7855495" cy="369332"/>
          </a:xfrm>
          <a:prstGeom prst="rect">
            <a:avLst/>
          </a:prstGeom>
          <a:noFill/>
        </p:spPr>
        <p:txBody>
          <a:bodyPr wrap="square" rtlCol="0">
            <a:spAutoFit/>
          </a:bodyPr>
          <a:lstStyle/>
          <a:p>
            <a:pPr algn="ctr"/>
            <a:r>
              <a:rPr lang="en-US" dirty="0"/>
              <a:t>Natural / Cultural Surroundings</a:t>
            </a:r>
          </a:p>
        </p:txBody>
      </p:sp>
      <p:sp>
        <p:nvSpPr>
          <p:cNvPr id="74" name="TextBox 73"/>
          <p:cNvSpPr txBox="1"/>
          <p:nvPr/>
        </p:nvSpPr>
        <p:spPr>
          <a:xfrm rot="16200000">
            <a:off x="760169" y="3385019"/>
            <a:ext cx="2583714" cy="369332"/>
          </a:xfrm>
          <a:prstGeom prst="rect">
            <a:avLst/>
          </a:prstGeom>
          <a:noFill/>
        </p:spPr>
        <p:txBody>
          <a:bodyPr wrap="square" rtlCol="0">
            <a:spAutoFit/>
          </a:bodyPr>
          <a:lstStyle/>
          <a:p>
            <a:pPr algn="ctr"/>
            <a:r>
              <a:rPr lang="en-US" dirty="0"/>
              <a:t>Visualization</a:t>
            </a:r>
          </a:p>
        </p:txBody>
      </p:sp>
      <p:sp>
        <p:nvSpPr>
          <p:cNvPr id="75" name="Left Bracket 74"/>
          <p:cNvSpPr/>
          <p:nvPr/>
        </p:nvSpPr>
        <p:spPr>
          <a:xfrm>
            <a:off x="2379403" y="1106442"/>
            <a:ext cx="375389" cy="4952314"/>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Left Bracket 69"/>
          <p:cNvSpPr/>
          <p:nvPr/>
        </p:nvSpPr>
        <p:spPr>
          <a:xfrm rot="16200000">
            <a:off x="6006783" y="2031820"/>
            <a:ext cx="375389" cy="7687232"/>
          </a:xfrm>
          <a:prstGeom prst="leftBracket">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5" name="Group 24"/>
          <p:cNvGrpSpPr/>
          <p:nvPr/>
        </p:nvGrpSpPr>
        <p:grpSpPr>
          <a:xfrm>
            <a:off x="2897503" y="3433879"/>
            <a:ext cx="5133972" cy="2331296"/>
            <a:chOff x="4082068" y="3810435"/>
            <a:chExt cx="898330" cy="1701374"/>
          </a:xfrm>
        </p:grpSpPr>
        <p:sp>
          <p:nvSpPr>
            <p:cNvPr id="26" name="Up Arrow 25"/>
            <p:cNvSpPr/>
            <p:nvPr/>
          </p:nvSpPr>
          <p:spPr>
            <a:xfrm>
              <a:off x="4082068" y="3810435"/>
              <a:ext cx="898330" cy="1701374"/>
            </a:xfrm>
            <a:prstGeom prst="upArrow">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7" name="TextBox 26"/>
            <p:cNvSpPr txBox="1"/>
            <p:nvPr/>
          </p:nvSpPr>
          <p:spPr>
            <a:xfrm>
              <a:off x="4347367" y="4700674"/>
              <a:ext cx="331313" cy="381845"/>
            </a:xfrm>
            <a:prstGeom prst="rect">
              <a:avLst/>
            </a:prstGeom>
            <a:noFill/>
          </p:spPr>
          <p:txBody>
            <a:bodyPr wrap="square" rtlCol="0">
              <a:spAutoFit/>
            </a:bodyPr>
            <a:lstStyle/>
            <a:p>
              <a:pPr algn="ctr"/>
              <a:r>
                <a:rPr lang="en-US" sz="2800" dirty="0"/>
                <a:t> Properties</a:t>
              </a:r>
            </a:p>
          </p:txBody>
        </p:sp>
      </p:grpSp>
      <p:grpSp>
        <p:nvGrpSpPr>
          <p:cNvPr id="66" name="Group 65"/>
          <p:cNvGrpSpPr/>
          <p:nvPr/>
        </p:nvGrpSpPr>
        <p:grpSpPr>
          <a:xfrm>
            <a:off x="9257860" y="1121577"/>
            <a:ext cx="780232" cy="4735336"/>
            <a:chOff x="7733860" y="1121577"/>
            <a:chExt cx="780232" cy="4735336"/>
          </a:xfrm>
        </p:grpSpPr>
        <p:sp>
          <p:nvSpPr>
            <p:cNvPr id="67" name="TextBox 66"/>
            <p:cNvSpPr txBox="1"/>
            <p:nvPr/>
          </p:nvSpPr>
          <p:spPr>
            <a:xfrm rot="16200000">
              <a:off x="6668365" y="3582166"/>
              <a:ext cx="2821219" cy="338554"/>
            </a:xfrm>
            <a:prstGeom prst="rect">
              <a:avLst/>
            </a:prstGeom>
            <a:noFill/>
          </p:spPr>
          <p:txBody>
            <a:bodyPr wrap="square" rtlCol="0">
              <a:spAutoFit/>
            </a:bodyPr>
            <a:lstStyle/>
            <a:p>
              <a:pPr algn="ctr"/>
              <a:r>
                <a:rPr lang="en-US" sz="1600" dirty="0"/>
                <a:t>Measurement</a:t>
              </a:r>
            </a:p>
          </p:txBody>
        </p:sp>
        <p:sp>
          <p:nvSpPr>
            <p:cNvPr id="68" name="Right Arrow 67"/>
            <p:cNvSpPr/>
            <p:nvPr/>
          </p:nvSpPr>
          <p:spPr>
            <a:xfrm rot="16200000">
              <a:off x="5756308" y="3099129"/>
              <a:ext cx="4735336" cy="780232"/>
            </a:xfrm>
            <a:prstGeom prst="rightArrow">
              <a:avLst/>
            </a:prstGeom>
            <a:no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9605374" y="1698465"/>
            <a:ext cx="1742762" cy="414059"/>
            <a:chOff x="5721069" y="4160390"/>
            <a:chExt cx="2958296" cy="447986"/>
          </a:xfrm>
        </p:grpSpPr>
        <p:sp>
          <p:nvSpPr>
            <p:cNvPr id="34" name="Oval 33"/>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35" name="TextBox 34"/>
            <p:cNvSpPr txBox="1"/>
            <p:nvPr/>
          </p:nvSpPr>
          <p:spPr>
            <a:xfrm>
              <a:off x="5955566" y="4182624"/>
              <a:ext cx="2579306" cy="276999"/>
            </a:xfrm>
            <a:prstGeom prst="rect">
              <a:avLst/>
            </a:prstGeom>
            <a:noFill/>
          </p:spPr>
          <p:txBody>
            <a:bodyPr wrap="square" rtlCol="0">
              <a:spAutoFit/>
            </a:bodyPr>
            <a:lstStyle/>
            <a:p>
              <a:pPr algn="ctr"/>
              <a:r>
                <a:rPr lang="en-US" sz="1200" smtClean="0"/>
                <a:t>Describe</a:t>
              </a:r>
              <a:endParaRPr lang="en-US" sz="1200" dirty="0"/>
            </a:p>
          </p:txBody>
        </p:sp>
      </p:grpSp>
      <p:grpSp>
        <p:nvGrpSpPr>
          <p:cNvPr id="39" name="Group 38"/>
          <p:cNvGrpSpPr/>
          <p:nvPr/>
        </p:nvGrpSpPr>
        <p:grpSpPr>
          <a:xfrm>
            <a:off x="9560356" y="4902833"/>
            <a:ext cx="1742762" cy="414059"/>
            <a:chOff x="5721069" y="4160390"/>
            <a:chExt cx="2958296" cy="447986"/>
          </a:xfrm>
        </p:grpSpPr>
        <p:sp>
          <p:nvSpPr>
            <p:cNvPr id="41" name="Oval 40"/>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42" name="TextBox 41"/>
            <p:cNvSpPr txBox="1"/>
            <p:nvPr/>
          </p:nvSpPr>
          <p:spPr>
            <a:xfrm>
              <a:off x="5955567" y="4182624"/>
              <a:ext cx="2579306" cy="299696"/>
            </a:xfrm>
            <a:prstGeom prst="rect">
              <a:avLst/>
            </a:prstGeom>
            <a:noFill/>
          </p:spPr>
          <p:txBody>
            <a:bodyPr wrap="square" rtlCol="0">
              <a:spAutoFit/>
            </a:bodyPr>
            <a:lstStyle/>
            <a:p>
              <a:pPr algn="ctr"/>
              <a:r>
                <a:rPr lang="en-US" sz="1200" dirty="0" smtClean="0"/>
                <a:t>Estimate</a:t>
              </a:r>
              <a:endParaRPr lang="en-US" sz="1200" dirty="0"/>
            </a:p>
          </p:txBody>
        </p:sp>
      </p:grpSp>
      <p:grpSp>
        <p:nvGrpSpPr>
          <p:cNvPr id="43" name="Group 42"/>
          <p:cNvGrpSpPr/>
          <p:nvPr/>
        </p:nvGrpSpPr>
        <p:grpSpPr>
          <a:xfrm>
            <a:off x="9655553" y="2482382"/>
            <a:ext cx="1742762" cy="414059"/>
            <a:chOff x="5721069" y="4160390"/>
            <a:chExt cx="2958296" cy="447986"/>
          </a:xfrm>
        </p:grpSpPr>
        <p:sp>
          <p:nvSpPr>
            <p:cNvPr id="56" name="Oval 55"/>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57" name="TextBox 56"/>
            <p:cNvSpPr txBox="1"/>
            <p:nvPr/>
          </p:nvSpPr>
          <p:spPr>
            <a:xfrm>
              <a:off x="5955566" y="4182624"/>
              <a:ext cx="2579306" cy="276999"/>
            </a:xfrm>
            <a:prstGeom prst="rect">
              <a:avLst/>
            </a:prstGeom>
            <a:noFill/>
          </p:spPr>
          <p:txBody>
            <a:bodyPr wrap="square" rtlCol="0">
              <a:spAutoFit/>
            </a:bodyPr>
            <a:lstStyle/>
            <a:p>
              <a:pPr algn="ctr"/>
              <a:r>
                <a:rPr lang="en-US" sz="1200" dirty="0" smtClean="0"/>
                <a:t>Compare</a:t>
              </a:r>
              <a:endParaRPr lang="en-US" sz="1200" dirty="0"/>
            </a:p>
          </p:txBody>
        </p:sp>
      </p:grpSp>
      <p:grpSp>
        <p:nvGrpSpPr>
          <p:cNvPr id="69" name="Group 68"/>
          <p:cNvGrpSpPr/>
          <p:nvPr/>
        </p:nvGrpSpPr>
        <p:grpSpPr>
          <a:xfrm>
            <a:off x="9828641" y="3250965"/>
            <a:ext cx="1742762" cy="414059"/>
            <a:chOff x="5721069" y="4160390"/>
            <a:chExt cx="2958296" cy="447986"/>
          </a:xfrm>
        </p:grpSpPr>
        <p:sp>
          <p:nvSpPr>
            <p:cNvPr id="71" name="Oval 70"/>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72" name="TextBox 71"/>
            <p:cNvSpPr txBox="1"/>
            <p:nvPr/>
          </p:nvSpPr>
          <p:spPr>
            <a:xfrm>
              <a:off x="5955566" y="4182624"/>
              <a:ext cx="2579306" cy="276999"/>
            </a:xfrm>
            <a:prstGeom prst="rect">
              <a:avLst/>
            </a:prstGeom>
            <a:noFill/>
          </p:spPr>
          <p:txBody>
            <a:bodyPr wrap="square" rtlCol="0">
              <a:spAutoFit/>
            </a:bodyPr>
            <a:lstStyle/>
            <a:p>
              <a:pPr algn="ctr"/>
              <a:r>
                <a:rPr lang="en-US" sz="1200" smtClean="0"/>
                <a:t>Investigate</a:t>
              </a:r>
              <a:endParaRPr lang="en-US" sz="1200" dirty="0"/>
            </a:p>
          </p:txBody>
        </p:sp>
      </p:grpSp>
      <p:grpSp>
        <p:nvGrpSpPr>
          <p:cNvPr id="78" name="Group 77"/>
          <p:cNvGrpSpPr/>
          <p:nvPr/>
        </p:nvGrpSpPr>
        <p:grpSpPr>
          <a:xfrm>
            <a:off x="9690496" y="4195538"/>
            <a:ext cx="1742762" cy="414059"/>
            <a:chOff x="5721069" y="4160390"/>
            <a:chExt cx="2958296" cy="447986"/>
          </a:xfrm>
        </p:grpSpPr>
        <p:sp>
          <p:nvSpPr>
            <p:cNvPr id="79" name="Oval 78"/>
            <p:cNvSpPr/>
            <p:nvPr/>
          </p:nvSpPr>
          <p:spPr>
            <a:xfrm>
              <a:off x="5721069" y="4160390"/>
              <a:ext cx="2958296" cy="447986"/>
            </a:xfrm>
            <a:prstGeom prst="ellipse">
              <a:avLst/>
            </a:prstGeom>
            <a:solidFill>
              <a:schemeClr val="bg1">
                <a:alpha val="67000"/>
              </a:schemeClr>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80" name="TextBox 79"/>
            <p:cNvSpPr txBox="1"/>
            <p:nvPr/>
          </p:nvSpPr>
          <p:spPr>
            <a:xfrm>
              <a:off x="5955566" y="4182624"/>
              <a:ext cx="2579306" cy="276999"/>
            </a:xfrm>
            <a:prstGeom prst="rect">
              <a:avLst/>
            </a:prstGeom>
            <a:noFill/>
          </p:spPr>
          <p:txBody>
            <a:bodyPr wrap="square" rtlCol="0">
              <a:spAutoFit/>
            </a:bodyPr>
            <a:lstStyle/>
            <a:p>
              <a:pPr algn="ctr"/>
              <a:r>
                <a:rPr lang="en-US" sz="1200" dirty="0" smtClean="0"/>
                <a:t>Visualize</a:t>
              </a:r>
              <a:endParaRPr lang="en-US" sz="1200" dirty="0"/>
            </a:p>
          </p:txBody>
        </p:sp>
      </p:grpSp>
    </p:spTree>
    <p:extLst>
      <p:ext uri="{BB962C8B-B14F-4D97-AF65-F5344CB8AC3E}">
        <p14:creationId xmlns:p14="http://schemas.microsoft.com/office/powerpoint/2010/main" val="2063627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859</TotalTime>
  <Words>444</Words>
  <Application>Microsoft Macintosh PowerPoint</Application>
  <PresentationFormat>Widescreen</PresentationFormat>
  <Paragraphs>109</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Calibri Light</vt:lpstr>
      <vt:lpstr>Mangal</vt:lpstr>
      <vt:lpstr>Arial</vt:lpstr>
      <vt:lpstr>Office Theme</vt:lpstr>
      <vt:lpstr>core standards for teaching mathematics</vt:lpstr>
      <vt:lpstr>what is the notion of standards?  what is the purpose of standards?</vt:lpstr>
      <vt:lpstr>what nomenclature are you using to describe standards? </vt:lpstr>
      <vt:lpstr>what is the architecture of the standards?</vt:lpstr>
      <vt:lpstr>how are the standards being developed?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standards for teaching mathematics</dc:title>
  <dc:creator>Gary Powell</dc:creator>
  <cp:lastModifiedBy>Gary Powell</cp:lastModifiedBy>
  <cp:revision>21</cp:revision>
  <dcterms:created xsi:type="dcterms:W3CDTF">2017-08-29T15:07:32Z</dcterms:created>
  <dcterms:modified xsi:type="dcterms:W3CDTF">2017-08-30T06:14:15Z</dcterms:modified>
</cp:coreProperties>
</file>