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320" y="4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FD027-E0A3-4FC6-A2A8-6D245D2B71C4}" type="datetimeFigureOut">
              <a:rPr lang="en-ZA" smtClean="0"/>
              <a:t>2017/08/29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DE4A2-1C98-436F-9CB7-3A162388F025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3986247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FD027-E0A3-4FC6-A2A8-6D245D2B71C4}" type="datetimeFigureOut">
              <a:rPr lang="en-ZA" smtClean="0"/>
              <a:t>2017/08/29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DE4A2-1C98-436F-9CB7-3A162388F025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6083876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FD027-E0A3-4FC6-A2A8-6D245D2B71C4}" type="datetimeFigureOut">
              <a:rPr lang="en-ZA" smtClean="0"/>
              <a:t>2017/08/29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DE4A2-1C98-436F-9CB7-3A162388F025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4728544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FD027-E0A3-4FC6-A2A8-6D245D2B71C4}" type="datetimeFigureOut">
              <a:rPr lang="en-ZA" smtClean="0"/>
              <a:t>2017/08/29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DE4A2-1C98-436F-9CB7-3A162388F025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42422935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FD027-E0A3-4FC6-A2A8-6D245D2B71C4}" type="datetimeFigureOut">
              <a:rPr lang="en-ZA" smtClean="0"/>
              <a:t>2017/08/29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DE4A2-1C98-436F-9CB7-3A162388F025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2414097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FD027-E0A3-4FC6-A2A8-6D245D2B71C4}" type="datetimeFigureOut">
              <a:rPr lang="en-ZA" smtClean="0"/>
              <a:t>2017/08/29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DE4A2-1C98-436F-9CB7-3A162388F025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2426040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FD027-E0A3-4FC6-A2A8-6D245D2B71C4}" type="datetimeFigureOut">
              <a:rPr lang="en-ZA" smtClean="0"/>
              <a:t>2017/08/29</a:t>
            </a:fld>
            <a:endParaRPr lang="en-Z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DE4A2-1C98-436F-9CB7-3A162388F025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731305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FD027-E0A3-4FC6-A2A8-6D245D2B71C4}" type="datetimeFigureOut">
              <a:rPr lang="en-ZA" smtClean="0"/>
              <a:t>2017/08/29</a:t>
            </a:fld>
            <a:endParaRPr lang="en-Z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DE4A2-1C98-436F-9CB7-3A162388F025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3081900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FD027-E0A3-4FC6-A2A8-6D245D2B71C4}" type="datetimeFigureOut">
              <a:rPr lang="en-ZA" smtClean="0"/>
              <a:t>2017/08/29</a:t>
            </a:fld>
            <a:endParaRPr lang="en-Z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DE4A2-1C98-436F-9CB7-3A162388F025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8665533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FD027-E0A3-4FC6-A2A8-6D245D2B71C4}" type="datetimeFigureOut">
              <a:rPr lang="en-ZA" smtClean="0"/>
              <a:t>2017/08/29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DE4A2-1C98-436F-9CB7-3A162388F025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836964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FD027-E0A3-4FC6-A2A8-6D245D2B71C4}" type="datetimeFigureOut">
              <a:rPr lang="en-ZA" smtClean="0"/>
              <a:t>2017/08/29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DE4A2-1C98-436F-9CB7-3A162388F025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9154127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4FD027-E0A3-4FC6-A2A8-6D245D2B71C4}" type="datetimeFigureOut">
              <a:rPr lang="en-ZA" smtClean="0"/>
              <a:t>2017/08/29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FDE4A2-1C98-436F-9CB7-3A162388F025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409130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81000"/>
            <a:ext cx="7772400" cy="1470025"/>
          </a:xfrm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r>
              <a:rPr lang="en-ZA" dirty="0" smtClean="0"/>
              <a:t>Teaching standards for inclusive teaching for beginner teachers</a:t>
            </a:r>
            <a:endParaRPr lang="en-Z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2286000"/>
            <a:ext cx="8153400" cy="3810000"/>
          </a:xfrm>
        </p:spPr>
        <p:txBody>
          <a:bodyPr numCol="2">
            <a:noAutofit/>
          </a:bodyPr>
          <a:lstStyle/>
          <a:p>
            <a:r>
              <a:rPr lang="en-ZA" sz="3600" b="1" dirty="0" smtClean="0"/>
              <a:t>Prepared by:</a:t>
            </a:r>
          </a:p>
          <a:p>
            <a:r>
              <a:rPr lang="en-ZA" sz="2400" b="1" dirty="0" smtClean="0"/>
              <a:t>Robyn </a:t>
            </a:r>
            <a:r>
              <a:rPr lang="en-ZA" sz="2400" b="1" dirty="0" err="1" smtClean="0"/>
              <a:t>Beere</a:t>
            </a:r>
            <a:r>
              <a:rPr lang="en-ZA" sz="2400" b="1" dirty="0" smtClean="0"/>
              <a:t> (IESA)</a:t>
            </a:r>
          </a:p>
          <a:p>
            <a:r>
              <a:rPr lang="en-ZA" sz="2400" b="1" dirty="0" smtClean="0"/>
              <a:t>Petra </a:t>
            </a:r>
            <a:r>
              <a:rPr lang="en-ZA" sz="2400" b="1" dirty="0" err="1" smtClean="0"/>
              <a:t>Engelbrecht</a:t>
            </a:r>
            <a:r>
              <a:rPr lang="en-ZA" sz="2400" b="1" dirty="0" smtClean="0"/>
              <a:t> (NWU)</a:t>
            </a:r>
          </a:p>
          <a:p>
            <a:r>
              <a:rPr lang="en-ZA" sz="2400" b="1" dirty="0" smtClean="0"/>
              <a:t>Jean </a:t>
            </a:r>
            <a:r>
              <a:rPr lang="en-ZA" sz="2400" b="1" dirty="0" err="1" smtClean="0"/>
              <a:t>Fourie</a:t>
            </a:r>
            <a:r>
              <a:rPr lang="en-ZA" sz="2400" b="1" dirty="0" smtClean="0"/>
              <a:t> (UJ)</a:t>
            </a:r>
          </a:p>
          <a:p>
            <a:r>
              <a:rPr lang="en-ZA" sz="2400" b="1" dirty="0" err="1" smtClean="0"/>
              <a:t>Dipane</a:t>
            </a:r>
            <a:r>
              <a:rPr lang="en-ZA" sz="2400" b="1" dirty="0" smtClean="0"/>
              <a:t> </a:t>
            </a:r>
            <a:r>
              <a:rPr lang="en-ZA" sz="2400" b="1" dirty="0" err="1" smtClean="0"/>
              <a:t>Hlalele</a:t>
            </a:r>
            <a:r>
              <a:rPr lang="en-ZA" sz="2400" b="1" dirty="0" smtClean="0"/>
              <a:t> (UKZN)</a:t>
            </a:r>
          </a:p>
          <a:p>
            <a:r>
              <a:rPr lang="en-ZA" sz="2400" b="1" dirty="0" err="1" smtClean="0"/>
              <a:t>Tawanda</a:t>
            </a:r>
            <a:r>
              <a:rPr lang="en-ZA" sz="2400" b="1" dirty="0" smtClean="0"/>
              <a:t> </a:t>
            </a:r>
            <a:r>
              <a:rPr lang="en-ZA" sz="2400" b="1" dirty="0" err="1" smtClean="0"/>
              <a:t>Majoko</a:t>
            </a:r>
            <a:r>
              <a:rPr lang="en-ZA" sz="2400" b="1" dirty="0" smtClean="0"/>
              <a:t> (</a:t>
            </a:r>
            <a:r>
              <a:rPr lang="en-ZA" sz="2400" b="1" dirty="0" err="1" smtClean="0"/>
              <a:t>Unisa</a:t>
            </a:r>
            <a:r>
              <a:rPr lang="en-ZA" sz="2400" b="1" dirty="0" smtClean="0"/>
              <a:t>)</a:t>
            </a:r>
          </a:p>
          <a:p>
            <a:r>
              <a:rPr lang="en-ZA" sz="2400" b="1" dirty="0" smtClean="0"/>
              <a:t>Michelle </a:t>
            </a:r>
            <a:r>
              <a:rPr lang="en-ZA" sz="2400" b="1" dirty="0" err="1" smtClean="0"/>
              <a:t>Mathey</a:t>
            </a:r>
            <a:r>
              <a:rPr lang="en-ZA" sz="2400" b="1" dirty="0" smtClean="0"/>
              <a:t> (DHET)</a:t>
            </a:r>
          </a:p>
          <a:p>
            <a:r>
              <a:rPr lang="en-ZA" sz="2400" b="1" dirty="0" smtClean="0"/>
              <a:t>Salome </a:t>
            </a:r>
            <a:r>
              <a:rPr lang="en-ZA" sz="2400" b="1" dirty="0" err="1" smtClean="0"/>
              <a:t>Muthambi</a:t>
            </a:r>
            <a:r>
              <a:rPr lang="en-ZA" sz="2400" b="1" dirty="0" smtClean="0"/>
              <a:t> (</a:t>
            </a:r>
            <a:r>
              <a:rPr lang="en-ZA" sz="2400" b="1" dirty="0" err="1" smtClean="0"/>
              <a:t>Univen</a:t>
            </a:r>
            <a:r>
              <a:rPr lang="en-ZA" sz="2400" b="1" dirty="0" smtClean="0"/>
              <a:t>)</a:t>
            </a:r>
          </a:p>
          <a:p>
            <a:r>
              <a:rPr lang="en-ZA" sz="2400" b="1" dirty="0" smtClean="0"/>
              <a:t>Joanne Newton (BC)</a:t>
            </a:r>
          </a:p>
          <a:p>
            <a:r>
              <a:rPr lang="en-ZA" sz="2400" b="1" dirty="0" err="1" smtClean="0"/>
              <a:t>Sipuka</a:t>
            </a:r>
            <a:r>
              <a:rPr lang="en-ZA" sz="2400" b="1" dirty="0" smtClean="0"/>
              <a:t> (DHET)</a:t>
            </a:r>
          </a:p>
          <a:p>
            <a:r>
              <a:rPr lang="en-ZA" sz="2400" b="1" dirty="0" smtClean="0"/>
              <a:t>Marie </a:t>
            </a:r>
            <a:r>
              <a:rPr lang="en-ZA" sz="2400" b="1" dirty="0" err="1" smtClean="0"/>
              <a:t>Schoeman</a:t>
            </a:r>
            <a:r>
              <a:rPr lang="en-ZA" sz="2400" b="1" dirty="0" smtClean="0"/>
              <a:t> (DBE)</a:t>
            </a:r>
          </a:p>
          <a:p>
            <a:r>
              <a:rPr lang="en-ZA" sz="2400" b="1" dirty="0" smtClean="0"/>
              <a:t>Maximus </a:t>
            </a:r>
            <a:r>
              <a:rPr lang="en-ZA" sz="2400" b="1" dirty="0" err="1" smtClean="0"/>
              <a:t>Sfotho</a:t>
            </a:r>
            <a:r>
              <a:rPr lang="en-ZA" sz="2400" b="1" dirty="0" smtClean="0"/>
              <a:t> (UP)</a:t>
            </a:r>
          </a:p>
          <a:p>
            <a:r>
              <a:rPr lang="en-ZA" sz="2400" b="1" dirty="0" err="1" smtClean="0"/>
              <a:t>Trishana</a:t>
            </a:r>
            <a:r>
              <a:rPr lang="en-ZA" sz="2400" b="1" dirty="0" smtClean="0"/>
              <a:t> </a:t>
            </a:r>
            <a:r>
              <a:rPr lang="en-ZA" sz="2400" b="1" dirty="0" err="1" smtClean="0"/>
              <a:t>Soni</a:t>
            </a:r>
            <a:r>
              <a:rPr lang="en-ZA" sz="2400" b="1" dirty="0" smtClean="0"/>
              <a:t> (UJ)</a:t>
            </a:r>
          </a:p>
          <a:p>
            <a:r>
              <a:rPr lang="en-ZA" sz="2400" b="1" dirty="0" err="1" smtClean="0"/>
              <a:t>Mahlapahlapana</a:t>
            </a:r>
            <a:r>
              <a:rPr lang="en-ZA" sz="2400" b="1" dirty="0" smtClean="0"/>
              <a:t> </a:t>
            </a:r>
            <a:r>
              <a:rPr lang="en-ZA" sz="2400" b="1" dirty="0" err="1" smtClean="0"/>
              <a:t>Themane</a:t>
            </a:r>
            <a:r>
              <a:rPr lang="en-ZA" sz="2400" b="1" dirty="0" smtClean="0"/>
              <a:t> (UL)</a:t>
            </a:r>
          </a:p>
          <a:p>
            <a:r>
              <a:rPr lang="en-ZA" sz="2400" b="1" dirty="0" smtClean="0"/>
              <a:t>Elizabeth Walton (Wits)</a:t>
            </a:r>
          </a:p>
          <a:p>
            <a:endParaRPr lang="en-ZA" sz="2400" b="1" dirty="0" smtClean="0"/>
          </a:p>
        </p:txBody>
      </p:sp>
    </p:spTree>
    <p:extLst>
      <p:ext uri="{BB962C8B-B14F-4D97-AF65-F5344CB8AC3E}">
        <p14:creationId xmlns:p14="http://schemas.microsoft.com/office/powerpoint/2010/main" val="2088196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96703636"/>
              </p:ext>
            </p:extLst>
          </p:nvPr>
        </p:nvGraphicFramePr>
        <p:xfrm>
          <a:off x="304800" y="487680"/>
          <a:ext cx="8534400" cy="5608320"/>
        </p:xfrm>
        <a:graphic>
          <a:graphicData uri="http://schemas.openxmlformats.org/drawingml/2006/table">
            <a:tbl>
              <a:tblPr firstRow="1" firstCol="1" bandRow="1"/>
              <a:tblGrid>
                <a:gridCol w="1981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495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2017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A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Dimension of inclusive teaching</a:t>
                      </a:r>
                    </a:p>
                  </a:txBody>
                  <a:tcPr marL="42751" marR="427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A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Sub-dimension of inclusive teaching</a:t>
                      </a:r>
                    </a:p>
                  </a:txBody>
                  <a:tcPr marL="42751" marR="427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A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Standards at beginner teacher level</a:t>
                      </a:r>
                    </a:p>
                  </a:txBody>
                  <a:tcPr marL="42751" marR="427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0357">
                <a:tc rowSpan="4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A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1.</a:t>
                      </a:r>
                      <a:r>
                        <a:rPr lang="en-ZA" sz="2000" b="1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ZA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Agency </a:t>
                      </a:r>
                      <a:r>
                        <a:rPr lang="en-ZA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for social justice and inclusion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A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2751" marR="427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A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1.1 Understanding exclusion</a:t>
                      </a:r>
                    </a:p>
                  </a:txBody>
                  <a:tcPr marL="42751" marR="427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A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1.1.1	Beginner teachers are able to identify attitudes and practices that exclude or marginalise learners</a:t>
                      </a:r>
                    </a:p>
                  </a:txBody>
                  <a:tcPr marL="42751" marR="427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0535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A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1.1.2	Beginner teachers understand the global and local history and development of inclusive education as a response to exclusionary practices</a:t>
                      </a:r>
                    </a:p>
                  </a:txBody>
                  <a:tcPr marL="42751" marR="427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0357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A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1.2 Foundational theories and concepts in inclusive education 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A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2751" marR="427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A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1.2.1	Beginner teachers have a theoretical foundation for their in inclusive pedagogical practices</a:t>
                      </a:r>
                    </a:p>
                  </a:txBody>
                  <a:tcPr marL="42751" marR="427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0535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A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1.2.2	 Beginner teachers understand concepts critical to inclusive education, such as social justice, redress, equity, democracy and human rights</a:t>
                      </a:r>
                    </a:p>
                  </a:txBody>
                  <a:tcPr marL="42751" marR="427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40895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79711223"/>
              </p:ext>
            </p:extLst>
          </p:nvPr>
        </p:nvGraphicFramePr>
        <p:xfrm>
          <a:off x="152400" y="228600"/>
          <a:ext cx="8839200" cy="6309360"/>
        </p:xfrm>
        <a:graphic>
          <a:graphicData uri="http://schemas.openxmlformats.org/drawingml/2006/table">
            <a:tbl>
              <a:tblPr firstRow="1" firstCol="1" bandRow="1"/>
              <a:tblGrid>
                <a:gridCol w="2133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62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343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2017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A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Dimension of inclusive teaching</a:t>
                      </a:r>
                    </a:p>
                  </a:txBody>
                  <a:tcPr marL="42751" marR="427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A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Sub-dimension of inclusive teaching</a:t>
                      </a:r>
                    </a:p>
                  </a:txBody>
                  <a:tcPr marL="42751" marR="427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A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Standards at beginner teacher level</a:t>
                      </a:r>
                    </a:p>
                  </a:txBody>
                  <a:tcPr marL="42751" marR="427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0357">
                <a:tc rowSpan="5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A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2. Valuing and understanding learner diversity</a:t>
                      </a:r>
                    </a:p>
                  </a:txBody>
                  <a:tcPr marL="42751" marR="427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A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2.1 Diversity literacy for transformation</a:t>
                      </a:r>
                    </a:p>
                  </a:txBody>
                  <a:tcPr marL="42751" marR="427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A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2.1.1 Beginner teachers understand the complexities, multiplicity and intersectionality of diversity within the Southern African context</a:t>
                      </a:r>
                    </a:p>
                  </a:txBody>
                  <a:tcPr marL="42751" marR="427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0357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A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2.1.2 Beginner teachers demonstrate an awareness of how diversity hierarchies and institutionalised oppression are constructed and sustained</a:t>
                      </a:r>
                    </a:p>
                  </a:txBody>
                  <a:tcPr marL="42751" marR="427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0357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A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2.2 Diversity as a strength and resource for teaching and learning</a:t>
                      </a:r>
                    </a:p>
                  </a:txBody>
                  <a:tcPr marL="42751" marR="427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A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2.2.1 Beginner teachers recognise, respect and value the individual strengths of diverse learners</a:t>
                      </a:r>
                    </a:p>
                  </a:txBody>
                  <a:tcPr marL="42751" marR="427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0357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A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2.2.2 Beginner teachers recognise and understand diverse educational needs</a:t>
                      </a:r>
                    </a:p>
                  </a:txBody>
                  <a:tcPr marL="42751" marR="427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40357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A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2.2.3 Beginner teachers make teaching and learning accessible, relevant and appropriate for diverse learners.</a:t>
                      </a:r>
                    </a:p>
                  </a:txBody>
                  <a:tcPr marL="42751" marR="427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93450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2135737"/>
              </p:ext>
            </p:extLst>
          </p:nvPr>
        </p:nvGraphicFramePr>
        <p:xfrm>
          <a:off x="152400" y="464058"/>
          <a:ext cx="8839200" cy="6309360"/>
        </p:xfrm>
        <a:graphic>
          <a:graphicData uri="http://schemas.openxmlformats.org/drawingml/2006/table">
            <a:tbl>
              <a:tblPr firstRow="1" firstCol="1" bandRow="1"/>
              <a:tblGrid>
                <a:gridCol w="1981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81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876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3903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A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Dimension of inclusive teaching</a:t>
                      </a:r>
                    </a:p>
                  </a:txBody>
                  <a:tcPr marL="42751" marR="427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A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Sub-dimension of inclusive teaching</a:t>
                      </a:r>
                    </a:p>
                  </a:txBody>
                  <a:tcPr marL="42751" marR="427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A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Standards at beginner teacher level</a:t>
                      </a:r>
                    </a:p>
                  </a:txBody>
                  <a:tcPr marL="42751" marR="427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20282">
                <a:tc rowSpan="6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A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3: Classroom practices that promote and support collaborative and individual learning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A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ZA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A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A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2751" marR="427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A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3.1 Classroom strategies that are pedagogically designed to be responsive to diverse learner diversity.</a:t>
                      </a:r>
                    </a:p>
                  </a:txBody>
                  <a:tcPr marL="42751" marR="427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A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3.1.1 </a:t>
                      </a:r>
                      <a:r>
                        <a:rPr lang="en-ZA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Beginner</a:t>
                      </a:r>
                      <a:r>
                        <a:rPr lang="en-ZA" sz="2000" b="1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teachers</a:t>
                      </a:r>
                      <a:r>
                        <a:rPr lang="en-ZA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ZA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plan and use a variety of instructional strategies</a:t>
                      </a:r>
                    </a:p>
                  </a:txBody>
                  <a:tcPr marL="42751" marR="427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39800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A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3.1.2 </a:t>
                      </a:r>
                      <a:r>
                        <a:rPr lang="en-ZA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Beginner</a:t>
                      </a:r>
                      <a:r>
                        <a:rPr lang="en-ZA" sz="2000" b="1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teachers</a:t>
                      </a:r>
                      <a:r>
                        <a:rPr lang="en-ZA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ZA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know how to differentiate curriculum, instruction and assessment</a:t>
                      </a:r>
                    </a:p>
                  </a:txBody>
                  <a:tcPr marL="42751" marR="427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20282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A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3.1.3 </a:t>
                      </a:r>
                      <a:r>
                        <a:rPr lang="en-ZA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Beginner</a:t>
                      </a:r>
                      <a:r>
                        <a:rPr lang="en-ZA" sz="2000" b="1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teacher</a:t>
                      </a:r>
                      <a:r>
                        <a:rPr lang="en-ZA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s </a:t>
                      </a:r>
                      <a:r>
                        <a:rPr lang="en-ZA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create a safe, well-managed and enabling learning environment</a:t>
                      </a:r>
                    </a:p>
                  </a:txBody>
                  <a:tcPr marL="42751" marR="427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20282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A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3.1.4. </a:t>
                      </a:r>
                      <a:r>
                        <a:rPr lang="en-ZA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Beginner</a:t>
                      </a:r>
                      <a:r>
                        <a:rPr lang="en-ZA" sz="2000" b="1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teacher</a:t>
                      </a:r>
                      <a:r>
                        <a:rPr lang="en-ZA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s </a:t>
                      </a:r>
                      <a:r>
                        <a:rPr lang="en-ZA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integrate ICT to meet diverse learning needs</a:t>
                      </a:r>
                    </a:p>
                  </a:txBody>
                  <a:tcPr marL="42751" marR="427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39800">
                <a:tc vMerge="1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ZA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51" marR="427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A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3.2 Individual asset-based </a:t>
                      </a:r>
                      <a:r>
                        <a:rPr lang="en-ZA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support</a:t>
                      </a:r>
                      <a:r>
                        <a:rPr lang="en-ZA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A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2751" marR="427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A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3.2.1 </a:t>
                      </a:r>
                      <a:r>
                        <a:rPr lang="en-ZA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Beginner</a:t>
                      </a:r>
                      <a:r>
                        <a:rPr lang="en-ZA" sz="2000" b="1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teachers</a:t>
                      </a:r>
                      <a:r>
                        <a:rPr lang="en-ZA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ZA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use an asset-based approach to plan to meet individual learning needs</a:t>
                      </a:r>
                    </a:p>
                  </a:txBody>
                  <a:tcPr marL="42751" marR="427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259318">
                <a:tc vMerge="1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ZA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51" marR="427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ZA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51" marR="427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A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3.2.2 </a:t>
                      </a:r>
                      <a:r>
                        <a:rPr lang="en-ZA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Beginner</a:t>
                      </a:r>
                      <a:r>
                        <a:rPr lang="en-ZA" sz="2000" b="1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teacher</a:t>
                      </a:r>
                      <a:r>
                        <a:rPr lang="en-ZA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s </a:t>
                      </a:r>
                      <a:r>
                        <a:rPr lang="en-ZA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understand the purpose and process of developing, implementing and reviewing Individual Support Plans</a:t>
                      </a:r>
                    </a:p>
                  </a:txBody>
                  <a:tcPr marL="42751" marR="427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49151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728390"/>
              </p:ext>
            </p:extLst>
          </p:nvPr>
        </p:nvGraphicFramePr>
        <p:xfrm>
          <a:off x="152400" y="76200"/>
          <a:ext cx="8915400" cy="652194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71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2940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8143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09599">
                <a:tc rowSpan="8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ZA" sz="1750" dirty="0">
                          <a:solidFill>
                            <a:schemeClr val="tx1"/>
                          </a:solidFill>
                          <a:effectLst/>
                        </a:rPr>
                        <a:t>4. Collaboration to enable inclusive teaching and learning</a:t>
                      </a:r>
                      <a:endParaRPr lang="en-ZA" sz="175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51" marR="4275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ZA" sz="1750" b="1" dirty="0">
                          <a:solidFill>
                            <a:schemeClr val="tx1"/>
                          </a:solidFill>
                          <a:effectLst/>
                        </a:rPr>
                        <a:t>4.1 Collaboration with school based colleagues</a:t>
                      </a:r>
                    </a:p>
                    <a:p>
                      <a:pPr>
                        <a:lnSpc>
                          <a:spcPct val="115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ZA" sz="175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ZA" sz="175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51" marR="4275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ZA" sz="1750" b="1" dirty="0">
                          <a:solidFill>
                            <a:schemeClr val="tx1"/>
                          </a:solidFill>
                          <a:effectLst/>
                        </a:rPr>
                        <a:t>4.1.1 Beginner teachers understand the value of collaborative planning, teaching and reflection to develop inclusive </a:t>
                      </a:r>
                      <a:r>
                        <a:rPr lang="en-ZA" sz="1750" b="1" dirty="0" smtClean="0">
                          <a:solidFill>
                            <a:schemeClr val="tx1"/>
                          </a:solidFill>
                          <a:effectLst/>
                        </a:rPr>
                        <a:t>practices</a:t>
                      </a:r>
                      <a:r>
                        <a:rPr lang="en-ZA" sz="175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ZA" sz="175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51" marR="4275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9600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ZA" sz="1750" b="1" dirty="0">
                          <a:solidFill>
                            <a:schemeClr val="tx1"/>
                          </a:solidFill>
                          <a:effectLst/>
                        </a:rPr>
                        <a:t>4.1.2 Beginner teachers know and implement the skills and dispositions required for effective </a:t>
                      </a:r>
                      <a:r>
                        <a:rPr lang="en-ZA" sz="1750" b="1" dirty="0" smtClean="0">
                          <a:solidFill>
                            <a:schemeClr val="tx1"/>
                          </a:solidFill>
                          <a:effectLst/>
                        </a:rPr>
                        <a:t>collaboration</a:t>
                      </a:r>
                      <a:endParaRPr lang="en-ZA" sz="175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51" marR="4275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09600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ZA" sz="1750" b="1" dirty="0">
                          <a:solidFill>
                            <a:schemeClr val="tx1"/>
                          </a:solidFill>
                          <a:effectLst/>
                        </a:rPr>
                        <a:t>4.1.3 Beginner teachers are able to implement these skills to collaborate with colleagues and school based support </a:t>
                      </a:r>
                      <a:r>
                        <a:rPr lang="en-ZA" sz="1750" b="1" dirty="0" smtClean="0">
                          <a:solidFill>
                            <a:schemeClr val="tx1"/>
                          </a:solidFill>
                          <a:effectLst/>
                        </a:rPr>
                        <a:t>structures</a:t>
                      </a:r>
                      <a:r>
                        <a:rPr lang="en-ZA" sz="175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ZA" sz="175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51" marR="4275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09600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ZA" sz="1750" b="1">
                          <a:solidFill>
                            <a:schemeClr val="tx1"/>
                          </a:solidFill>
                          <a:effectLst/>
                        </a:rPr>
                        <a:t>4.2 Partnering with parents, caregivers and families</a:t>
                      </a:r>
                    </a:p>
                    <a:p>
                      <a:pPr>
                        <a:lnSpc>
                          <a:spcPct val="115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ZA" sz="175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ZA" sz="1750" b="1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51" marR="4275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ZA" sz="1750" b="1" dirty="0">
                          <a:solidFill>
                            <a:schemeClr val="tx1"/>
                          </a:solidFill>
                          <a:effectLst/>
                        </a:rPr>
                        <a:t>4.2.1 Beginner teachers understand the role and responsibilities of parents, caregivers and families in their child’s </a:t>
                      </a:r>
                      <a:r>
                        <a:rPr lang="en-ZA" sz="1750" b="1" dirty="0" smtClean="0">
                          <a:solidFill>
                            <a:schemeClr val="tx1"/>
                          </a:solidFill>
                          <a:effectLst/>
                        </a:rPr>
                        <a:t>education</a:t>
                      </a:r>
                      <a:r>
                        <a:rPr lang="en-ZA" sz="175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ZA" sz="175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51" marR="4275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09600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ZA" sz="1750" b="1" dirty="0">
                          <a:solidFill>
                            <a:schemeClr val="tx1"/>
                          </a:solidFill>
                          <a:effectLst/>
                        </a:rPr>
                        <a:t>4.2.2 Beginner teachers value and respect the unique knowledge and skills of parents, caregivers and </a:t>
                      </a:r>
                      <a:r>
                        <a:rPr lang="en-ZA" sz="1750" b="1" dirty="0" smtClean="0">
                          <a:solidFill>
                            <a:schemeClr val="tx1"/>
                          </a:solidFill>
                          <a:effectLst/>
                        </a:rPr>
                        <a:t>families</a:t>
                      </a:r>
                      <a:r>
                        <a:rPr lang="en-ZA" sz="175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ZA" sz="175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51" marR="4275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09600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ZA" sz="1750" b="1" dirty="0">
                          <a:solidFill>
                            <a:schemeClr val="tx1"/>
                          </a:solidFill>
                          <a:effectLst/>
                        </a:rPr>
                        <a:t>4.2.3 Beginner teachers have the knowledge essential to build parent, caregiver, family / teacher collaborative </a:t>
                      </a:r>
                      <a:r>
                        <a:rPr lang="en-ZA" sz="1750" b="1" dirty="0" smtClean="0">
                          <a:solidFill>
                            <a:schemeClr val="tx1"/>
                          </a:solidFill>
                          <a:effectLst/>
                        </a:rPr>
                        <a:t>partnerships</a:t>
                      </a:r>
                      <a:r>
                        <a:rPr lang="en-ZA" sz="175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ZA" sz="175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51" marR="4275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960686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ZA" sz="1750" b="1">
                          <a:solidFill>
                            <a:schemeClr val="tx1"/>
                          </a:solidFill>
                          <a:effectLst/>
                        </a:rPr>
                        <a:t>4.3. Accessing external support</a:t>
                      </a:r>
                    </a:p>
                    <a:p>
                      <a:pPr>
                        <a:lnSpc>
                          <a:spcPct val="115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ZA" sz="175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ZA" sz="1750" b="1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51" marR="4275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ZA" sz="1750" b="1" dirty="0">
                          <a:solidFill>
                            <a:schemeClr val="tx1"/>
                          </a:solidFill>
                          <a:effectLst/>
                        </a:rPr>
                        <a:t>4.3.1 Beginner teachers know and understand the roles and responsibilities of various professional, community based, NGO and other support </a:t>
                      </a:r>
                      <a:r>
                        <a:rPr lang="en-ZA" sz="1750" b="1" dirty="0" smtClean="0">
                          <a:solidFill>
                            <a:schemeClr val="tx1"/>
                          </a:solidFill>
                          <a:effectLst/>
                        </a:rPr>
                        <a:t>partners</a:t>
                      </a:r>
                      <a:r>
                        <a:rPr lang="en-ZA" sz="175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ZA" sz="175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51" marR="4275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960686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ZA" sz="1750" b="1" dirty="0">
                          <a:solidFill>
                            <a:schemeClr val="tx1"/>
                          </a:solidFill>
                          <a:effectLst/>
                        </a:rPr>
                        <a:t>4.3.2 Beginner teachers are able to identify suitable collaborative partners in meeting the support needs of individual learners as well as </a:t>
                      </a:r>
                      <a:r>
                        <a:rPr lang="en-ZA" sz="1750" b="1" dirty="0" smtClean="0">
                          <a:solidFill>
                            <a:schemeClr val="tx1"/>
                          </a:solidFill>
                          <a:effectLst/>
                        </a:rPr>
                        <a:t>teachers</a:t>
                      </a:r>
                      <a:r>
                        <a:rPr lang="en-ZA" sz="175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ZA" sz="175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51" marR="4275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76886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6612226"/>
              </p:ext>
            </p:extLst>
          </p:nvPr>
        </p:nvGraphicFramePr>
        <p:xfrm>
          <a:off x="0" y="76200"/>
          <a:ext cx="8991600" cy="675955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855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983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70771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91440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A" sz="1600" b="1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Dimension of inclusive teaching</a:t>
                      </a:r>
                    </a:p>
                  </a:txBody>
                  <a:tcPr marL="42751" marR="4275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A" sz="1600" b="1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Sub-dimension of inclusive teaching</a:t>
                      </a:r>
                    </a:p>
                  </a:txBody>
                  <a:tcPr marL="42751" marR="4275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A" sz="1600" b="1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Standards at beginner teacher level</a:t>
                      </a:r>
                    </a:p>
                  </a:txBody>
                  <a:tcPr marL="42751" marR="4275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11533">
                <a:tc rowSpan="8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ZA" sz="1800" b="1" dirty="0">
                          <a:solidFill>
                            <a:schemeClr val="tx1"/>
                          </a:solidFill>
                          <a:effectLst/>
                        </a:rPr>
                        <a:t>5. Developing professionally as an inclusive teacher</a:t>
                      </a:r>
                    </a:p>
                    <a:p>
                      <a:pPr>
                        <a:lnSpc>
                          <a:spcPct val="115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ZA" sz="18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ZA" sz="18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51" marR="4275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ZA" sz="1800" b="1">
                          <a:solidFill>
                            <a:schemeClr val="tx1"/>
                          </a:solidFill>
                          <a:effectLst/>
                        </a:rPr>
                        <a:t>5.1. Becoming an ethical and inclusive teacher</a:t>
                      </a:r>
                    </a:p>
                    <a:p>
                      <a:pPr>
                        <a:lnSpc>
                          <a:spcPct val="115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ZA" sz="180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ZA" sz="1800" b="1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51" marR="4275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ZA" sz="1800" b="1" dirty="0">
                          <a:solidFill>
                            <a:schemeClr val="tx1"/>
                          </a:solidFill>
                          <a:effectLst/>
                        </a:rPr>
                        <a:t>5.1.1 Beginner teachers recognise the learning potential of all learners and take responsibility in enabling learners to reach this </a:t>
                      </a:r>
                      <a:r>
                        <a:rPr lang="en-ZA" sz="1800" b="1" dirty="0" smtClean="0">
                          <a:solidFill>
                            <a:schemeClr val="tx1"/>
                          </a:solidFill>
                          <a:effectLst/>
                        </a:rPr>
                        <a:t>potential</a:t>
                      </a:r>
                      <a:endParaRPr lang="en-ZA" sz="18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51" marR="4275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59958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ZA" sz="1800" b="1">
                          <a:solidFill>
                            <a:schemeClr val="tx1"/>
                          </a:solidFill>
                          <a:effectLst/>
                        </a:rPr>
                        <a:t>5.1.2. Beginner teachers recognise and respond to ethical dilemmas in the inclusive classroom</a:t>
                      </a:r>
                      <a:endParaRPr lang="en-ZA" sz="1800" b="1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51" marR="4275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59958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ZA" sz="1800" b="1">
                          <a:solidFill>
                            <a:schemeClr val="tx1"/>
                          </a:solidFill>
                          <a:effectLst/>
                        </a:rPr>
                        <a:t>5.1.3 Beginner teachers respect the dignity and confidentiality of learners and their families</a:t>
                      </a:r>
                      <a:endParaRPr lang="en-ZA" sz="1800" b="1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51" marR="4275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59958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ZA" sz="1800" b="1">
                          <a:solidFill>
                            <a:schemeClr val="tx1"/>
                          </a:solidFill>
                          <a:effectLst/>
                        </a:rPr>
                        <a:t>5.2 Becoming a reflective inclusive teacher</a:t>
                      </a:r>
                    </a:p>
                    <a:p>
                      <a:pPr>
                        <a:lnSpc>
                          <a:spcPct val="115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ZA" sz="180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ZA" sz="1800" b="1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51" marR="4275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ZA" sz="1800" b="1">
                          <a:solidFill>
                            <a:schemeClr val="tx1"/>
                          </a:solidFill>
                          <a:effectLst/>
                        </a:rPr>
                        <a:t>5.2.1 Beginner teachers understand the importance of a reflection- action-reflection process</a:t>
                      </a:r>
                      <a:endParaRPr lang="en-ZA" sz="1800" b="1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51" marR="4275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59958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ZA" sz="1800" b="1">
                          <a:solidFill>
                            <a:schemeClr val="tx1"/>
                          </a:solidFill>
                          <a:effectLst/>
                        </a:rPr>
                        <a:t>5.2.2 Beginner teachers critically reflect on how teaching practices enable and constrain learning</a:t>
                      </a:r>
                      <a:endParaRPr lang="en-ZA" sz="1800" b="1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51" marR="4275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59958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ZA" sz="1800" b="1" dirty="0">
                          <a:solidFill>
                            <a:schemeClr val="tx1"/>
                          </a:solidFill>
                          <a:effectLst/>
                        </a:rPr>
                        <a:t>5.2.3 Beginning teachers reflect on personal wellness and recognise its impact on teaching</a:t>
                      </a:r>
                      <a:endParaRPr lang="en-ZA" sz="18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51" marR="4275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44614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ZA" sz="1800" b="1">
                          <a:solidFill>
                            <a:schemeClr val="tx1"/>
                          </a:solidFill>
                          <a:effectLst/>
                        </a:rPr>
                        <a:t>5.3 Ongoing professional learning for inclusive teaching</a:t>
                      </a:r>
                    </a:p>
                    <a:p>
                      <a:pPr>
                        <a:lnSpc>
                          <a:spcPct val="115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ZA" sz="180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ZA" sz="1800" b="1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51" marR="4275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ZA" sz="1800" b="1">
                          <a:solidFill>
                            <a:schemeClr val="tx1"/>
                          </a:solidFill>
                          <a:effectLst/>
                        </a:rPr>
                        <a:t>5.3.1 Beginner teachers know and value the importance of ongoing professional learning</a:t>
                      </a:r>
                      <a:endParaRPr lang="en-ZA" sz="1800" b="1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51" marR="4275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839934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ZA" sz="1800" b="1" dirty="0">
                          <a:solidFill>
                            <a:schemeClr val="tx1"/>
                          </a:solidFill>
                          <a:effectLst/>
                        </a:rPr>
                        <a:t>5.3.2 Beginners teachers identify opportunities for ongoing professional development and take responsibility for participating in these opportunities</a:t>
                      </a:r>
                      <a:endParaRPr lang="en-ZA" sz="18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751" marR="4275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83619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797</TotalTime>
  <Words>675</Words>
  <Application>Microsoft Office PowerPoint</Application>
  <PresentationFormat>On-screen Show (4:3)</PresentationFormat>
  <Paragraphs>89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Times New Roman</vt:lpstr>
      <vt:lpstr>Office Theme</vt:lpstr>
      <vt:lpstr>Teaching standards for inclusive teaching for beginner teachers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Teaching standards for inclusive teaching for beginner teachers</dc:title>
  <dc:creator>user</dc:creator>
  <cp:lastModifiedBy>Dipane Joseph Hlalele</cp:lastModifiedBy>
  <cp:revision>6</cp:revision>
  <dcterms:created xsi:type="dcterms:W3CDTF">2017-08-29T14:49:57Z</dcterms:created>
  <dcterms:modified xsi:type="dcterms:W3CDTF">2017-08-30T06:24:46Z</dcterms:modified>
</cp:coreProperties>
</file>