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  <p:sldMasterId id="2147483678" r:id="rId2"/>
  </p:sldMasterIdLst>
  <p:notesMasterIdLst>
    <p:notesMasterId r:id="rId14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Lato" panose="020B0604020202020204" charset="0"/>
      <p:regular r:id="rId19"/>
      <p:bold r:id="rId20"/>
      <p:italic r:id="rId21"/>
      <p:boldItalic r:id="rId22"/>
    </p:embeddedFont>
    <p:embeddedFont>
      <p:font typeface="Raleway" panose="020B060402020202020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Keevy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41" d="100"/>
          <a:sy n="141" d="100"/>
        </p:scale>
        <p:origin x="120" y="4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Shape 39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Shape 393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Shape 3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Shape 2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Shape 3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Shape 340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Shape 369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Shape 385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Shape 386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Shape 1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6" name="Shape 1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Shape 1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Shape 7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9" name="Shape 7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Shape 8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" name="Shape 8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Shape 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9135880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4852594" y="1461119"/>
            <a:ext cx="3435600" cy="101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8A89"/>
              </a:buClr>
              <a:buSzPts val="3200"/>
              <a:buFont typeface="Calibri"/>
              <a:buNone/>
              <a:defRPr sz="3200" b="1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5045125" y="2686288"/>
            <a:ext cx="30504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1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350"/>
              <a:buFont typeface="Arial"/>
              <a:buNone/>
              <a:defRPr sz="13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/>
        </p:nvSpPr>
        <p:spPr>
          <a:xfrm>
            <a:off x="0" y="0"/>
            <a:ext cx="9144000" cy="631500"/>
          </a:xfrm>
          <a:prstGeom prst="rect">
            <a:avLst/>
          </a:prstGeom>
          <a:solidFill>
            <a:srgbClr val="0C8A8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Shape 9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6908" y="4399557"/>
            <a:ext cx="9198715" cy="727669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96499" y="29574"/>
            <a:ext cx="8875200" cy="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96499" y="849493"/>
            <a:ext cx="8875200" cy="36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96" name="Shape 96"/>
          <p:cNvCxnSpPr/>
          <p:nvPr/>
        </p:nvCxnSpPr>
        <p:spPr>
          <a:xfrm>
            <a:off x="174558" y="530556"/>
            <a:ext cx="899400" cy="1200"/>
          </a:xfrm>
          <a:prstGeom prst="straightConnector1">
            <a:avLst/>
          </a:prstGeom>
          <a:noFill/>
          <a:ln w="28575" cap="flat" cmpd="sng">
            <a:solidFill>
              <a:srgbClr val="0C8A89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7" name="Shape 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4481" y="5041107"/>
            <a:ext cx="581480" cy="52666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Shape 98"/>
          <p:cNvSpPr txBox="1">
            <a:spLocks noGrp="1"/>
          </p:cNvSpPr>
          <p:nvPr>
            <p:ph type="ftr" idx="11"/>
          </p:nvPr>
        </p:nvSpPr>
        <p:spPr>
          <a:xfrm>
            <a:off x="5429250" y="486807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174558" y="48688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1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AUTOLAYOUT">
    <p:bg>
      <p:bgPr>
        <a:solidFill>
          <a:srgbClr val="FFFFFF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AUTOLAYOUT_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/>
        </p:nvSpPr>
        <p:spPr>
          <a:xfrm>
            <a:off x="-100" y="-125"/>
            <a:ext cx="9144000" cy="5143500"/>
          </a:xfrm>
          <a:prstGeom prst="rect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Shape 105"/>
          <p:cNvSpPr/>
          <p:nvPr/>
        </p:nvSpPr>
        <p:spPr>
          <a:xfrm>
            <a:off x="0" y="0"/>
            <a:ext cx="37893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265500" y="316700"/>
            <a:ext cx="3163500" cy="260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subTitle" idx="1"/>
          </p:nvPr>
        </p:nvSpPr>
        <p:spPr>
          <a:xfrm>
            <a:off x="265500" y="3009000"/>
            <a:ext cx="3163500" cy="1235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00">
                <a:solidFill>
                  <a:srgbClr val="FFFFFF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00">
                <a:solidFill>
                  <a:srgbClr val="FFFFFF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00">
                <a:solidFill>
                  <a:srgbClr val="FFFFFF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00">
                <a:solidFill>
                  <a:srgbClr val="FFFFFF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00">
                <a:solidFill>
                  <a:srgbClr val="FFFFFF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00">
                <a:solidFill>
                  <a:srgbClr val="FFFFFF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00">
                <a:solidFill>
                  <a:srgbClr val="FFFFFF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2"/>
          </p:nvPr>
        </p:nvSpPr>
        <p:spPr>
          <a:xfrm>
            <a:off x="4283675" y="992575"/>
            <a:ext cx="4407300" cy="3158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/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 sz="1800">
                <a:solidFill>
                  <a:srgbClr val="FFFFFF"/>
                </a:solidFill>
              </a:defRPr>
            </a:lvl1pPr>
            <a:lvl2pPr marL="914400" lvl="1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 sz="1400">
                <a:solidFill>
                  <a:srgbClr val="FFFFFF"/>
                </a:solidFill>
              </a:defRPr>
            </a:lvl2pPr>
            <a:lvl3pPr marL="1371600" lvl="2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 sz="1400">
                <a:solidFill>
                  <a:srgbClr val="FFFFFF"/>
                </a:solidFill>
              </a:defRPr>
            </a:lvl3pPr>
            <a:lvl4pPr marL="1828800" lvl="3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 sz="1400">
                <a:solidFill>
                  <a:srgbClr val="FFFFFF"/>
                </a:solidFill>
              </a:defRPr>
            </a:lvl4pPr>
            <a:lvl5pPr marL="2286000" lvl="4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 sz="1400">
                <a:solidFill>
                  <a:srgbClr val="FFFFFF"/>
                </a:solidFill>
              </a:defRPr>
            </a:lvl5pPr>
            <a:lvl6pPr marL="2743200" lvl="5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 sz="1400">
                <a:solidFill>
                  <a:srgbClr val="FFFFFF"/>
                </a:solidFill>
              </a:defRPr>
            </a:lvl6pPr>
            <a:lvl7pPr marL="3200400" lvl="6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 sz="1400">
                <a:solidFill>
                  <a:srgbClr val="FFFFFF"/>
                </a:solidFill>
              </a:defRPr>
            </a:lvl7pPr>
            <a:lvl8pPr marL="3657600" lvl="7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 sz="1400">
                <a:solidFill>
                  <a:srgbClr val="FFFFFF"/>
                </a:solidFill>
              </a:defRPr>
            </a:lvl8pPr>
            <a:lvl9pPr marL="4114800" lvl="8" indent="-2984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100"/>
              <a:buChar char="■"/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1pPr>
            <a:lvl2pPr lvl="1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2pPr>
            <a:lvl3pPr lvl="2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3pPr>
            <a:lvl4pPr lvl="3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4pPr>
            <a:lvl5pPr lvl="4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5pPr>
            <a:lvl6pPr lvl="5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6pPr>
            <a:lvl7pPr lvl="6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7pPr>
            <a:lvl8pPr lvl="7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8pPr>
            <a:lvl9pPr lvl="8" algn="r" rtl="0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AUTOLAYOUT_2">
    <p:bg>
      <p:bgPr>
        <a:solidFill>
          <a:srgbClr val="FFFFFF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Shape 112"/>
          <p:cNvSpPr/>
          <p:nvPr/>
        </p:nvSpPr>
        <p:spPr>
          <a:xfrm>
            <a:off x="3047975" y="2571750"/>
            <a:ext cx="3048000" cy="2571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Shape 113"/>
          <p:cNvSpPr/>
          <p:nvPr/>
        </p:nvSpPr>
        <p:spPr>
          <a:xfrm>
            <a:off x="-25" y="0"/>
            <a:ext cx="3048000" cy="5143500"/>
          </a:xfrm>
          <a:prstGeom prst="rect">
            <a:avLst/>
          </a:prstGeom>
          <a:solidFill>
            <a:srgbClr val="E060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Shape 114"/>
          <p:cNvSpPr/>
          <p:nvPr/>
        </p:nvSpPr>
        <p:spPr>
          <a:xfrm>
            <a:off x="6095975" y="0"/>
            <a:ext cx="3048000" cy="2571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326350" y="283350"/>
            <a:ext cx="2395200" cy="457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rgbClr val="FFFFFF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rgbClr val="FFFFFF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rgbClr val="FFFFFF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rgbClr val="FFFFFF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rgbClr val="FFFFFF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rgbClr val="FFFFFF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rgbClr val="FFFFFF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3374375" y="283350"/>
            <a:ext cx="2395200" cy="1702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/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body" idx="2"/>
          </p:nvPr>
        </p:nvSpPr>
        <p:spPr>
          <a:xfrm>
            <a:off x="6412675" y="283350"/>
            <a:ext cx="2395200" cy="1702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/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body" idx="3"/>
          </p:nvPr>
        </p:nvSpPr>
        <p:spPr>
          <a:xfrm>
            <a:off x="3374375" y="2855100"/>
            <a:ext cx="2395200" cy="1702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/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body" idx="4"/>
          </p:nvPr>
        </p:nvSpPr>
        <p:spPr>
          <a:xfrm>
            <a:off x="6408400" y="2855100"/>
            <a:ext cx="2395200" cy="1702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/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9" name="Shape 12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30" name="Shape 13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Shape 13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" name="Shape 13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aleway"/>
              <a:buNone/>
              <a:defRPr sz="42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aleway"/>
              <a:buNone/>
              <a:defRPr sz="42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aleway"/>
              <a:buNone/>
              <a:defRPr sz="42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aleway"/>
              <a:buNone/>
              <a:defRPr sz="42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aleway"/>
              <a:buNone/>
              <a:defRPr sz="42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aleway"/>
              <a:buNone/>
              <a:defRPr sz="42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aleway"/>
              <a:buNone/>
              <a:defRPr sz="42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aleway"/>
              <a:buNone/>
              <a:defRPr sz="42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Raleway"/>
              <a:buNone/>
              <a:defRPr sz="42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Shape 13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37" name="Shape 13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Shape 13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hape 2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3" name="Shape 2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Shape 2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3" name="Shape 14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44" name="Shape 14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Shape 14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" name="Shape 14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8" name="Shape 14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1" name="Shape 151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52" name="Shape 15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Shape 15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6" name="Shape 156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" name="Shape 160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61" name="Shape 16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Shape 16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" name="Shape 16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68" name="Shape 16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Shape 16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2" name="Shape 17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Shape 174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75" name="Shape 17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Shape 17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7" name="Shape 177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78" name="Shape 17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1" name="Shape 181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82" name="Shape 18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Shape 18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Raleway"/>
              <a:buNone/>
              <a:defRPr sz="2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85" name="Shape 185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6" name="Shape 186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7" name="Shape 18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endParaRPr/>
          </a:p>
        </p:txBody>
      </p:sp>
      <p:sp>
        <p:nvSpPr>
          <p:cNvPr id="190" name="Shape 19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Shape 192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93" name="Shape 19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Shape 19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" name="Shape 195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Raleway"/>
              <a:buNone/>
              <a:defRPr sz="8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Raleway"/>
              <a:buNone/>
              <a:defRPr sz="8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Raleway"/>
              <a:buNone/>
              <a:defRPr sz="8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Raleway"/>
              <a:buNone/>
              <a:defRPr sz="8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Raleway"/>
              <a:buNone/>
              <a:defRPr sz="8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Raleway"/>
              <a:buNone/>
              <a:defRPr sz="8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Raleway"/>
              <a:buNone/>
              <a:defRPr sz="8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Raleway"/>
              <a:buNone/>
              <a:defRPr sz="8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Raleway"/>
              <a:buNone/>
              <a:defRPr sz="8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7" name="Shape 19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/>
          <p:nvPr/>
        </p:nvSpPr>
        <p:spPr>
          <a:xfrm>
            <a:off x="0" y="0"/>
            <a:ext cx="9144000" cy="631500"/>
          </a:xfrm>
          <a:prstGeom prst="rect">
            <a:avLst/>
          </a:prstGeom>
          <a:solidFill>
            <a:srgbClr val="0C8A8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Shape 20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6908" y="4399557"/>
            <a:ext cx="9198715" cy="727669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xfrm>
            <a:off x="96499" y="29574"/>
            <a:ext cx="8875200" cy="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1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1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1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1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1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1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1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1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96499" y="849493"/>
            <a:ext cx="8875200" cy="36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203" name="Shape 203"/>
          <p:cNvCxnSpPr/>
          <p:nvPr/>
        </p:nvCxnSpPr>
        <p:spPr>
          <a:xfrm>
            <a:off x="174558" y="530556"/>
            <a:ext cx="899400" cy="1200"/>
          </a:xfrm>
          <a:prstGeom prst="straightConnector1">
            <a:avLst/>
          </a:prstGeom>
          <a:noFill/>
          <a:ln w="28575" cap="flat" cmpd="sng">
            <a:solidFill>
              <a:srgbClr val="0C8A89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04" name="Shape 2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4481" y="5041107"/>
            <a:ext cx="581480" cy="52666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Shape 205"/>
          <p:cNvSpPr txBox="1">
            <a:spLocks noGrp="1"/>
          </p:cNvSpPr>
          <p:nvPr>
            <p:ph type="ftr" idx="11"/>
          </p:nvPr>
        </p:nvSpPr>
        <p:spPr>
          <a:xfrm>
            <a:off x="5429250" y="486807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6" name="Shape 206"/>
          <p:cNvSpPr txBox="1">
            <a:spLocks noGrp="1"/>
          </p:cNvSpPr>
          <p:nvPr>
            <p:ph type="sldNum" idx="12"/>
          </p:nvPr>
        </p:nvSpPr>
        <p:spPr>
          <a:xfrm>
            <a:off x="174558" y="48688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" name="Shape 2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0" name="Shape 3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Shape 3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Shape 3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8" name="Shape 3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Shape 3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Shape 4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7" name="Shape 4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Shape 4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" name="Shape 5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4" name="Shape 5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Shape 5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Shape 60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61" name="Shape 6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Shape 6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" name="Shape 6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8" name="Shape 6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Shape 6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2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2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2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2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2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2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2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2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leway"/>
              <a:buNone/>
              <a:defRPr sz="28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/>
        </p:nvSpPr>
        <p:spPr>
          <a:xfrm>
            <a:off x="5713967" y="3584121"/>
            <a:ext cx="1918528" cy="1016970"/>
          </a:xfrm>
          <a:prstGeom prst="roundRect">
            <a:avLst>
              <a:gd name="adj" fmla="val 404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Shape 218"/>
          <p:cNvSpPr txBox="1">
            <a:spLocks noGrp="1"/>
          </p:cNvSpPr>
          <p:nvPr>
            <p:ph type="title"/>
          </p:nvPr>
        </p:nvSpPr>
        <p:spPr>
          <a:xfrm>
            <a:off x="4852600" y="630243"/>
            <a:ext cx="3435600" cy="18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8A89"/>
              </a:buClr>
              <a:buSzPts val="3600"/>
              <a:buFont typeface="Calibri"/>
              <a:buNone/>
            </a:pPr>
            <a:r>
              <a:rPr lang="en-US" sz="3600"/>
              <a:t>Professional Teaching Standards</a:t>
            </a:r>
            <a:endParaRPr sz="3600" b="1" i="0" u="none" strike="noStrike" cap="none">
              <a:solidFill>
                <a:srgbClr val="0C8A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5045125" y="2686293"/>
            <a:ext cx="30504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rgbClr val="7F7F7F"/>
              </a:buClr>
              <a:buSzPts val="1600"/>
              <a:buFont typeface="Arial"/>
              <a:buNone/>
            </a:pPr>
            <a:r>
              <a:rPr lang="en-US" sz="1600"/>
              <a:t>James Keevy, 4 May 2018</a:t>
            </a:r>
            <a:endParaRPr sz="1600" b="1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Shape 220"/>
          <p:cNvSpPr txBox="1">
            <a:spLocks noGrp="1"/>
          </p:cNvSpPr>
          <p:nvPr>
            <p:ph type="sldNum" idx="4294967295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900" b="1" i="0" u="none" strike="noStrike" cap="none">
                <a:solidFill>
                  <a:srgbClr val="0C8A89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900" b="1" i="0" u="none" strike="noStrike" cap="none">
              <a:solidFill>
                <a:srgbClr val="0C8A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1" name="Shape 2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4500" y="3530053"/>
            <a:ext cx="2751119" cy="1125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396" name="Shape 3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 txBox="1">
            <a:spLocks noGrp="1"/>
          </p:cNvSpPr>
          <p:nvPr>
            <p:ph type="title"/>
          </p:nvPr>
        </p:nvSpPr>
        <p:spPr>
          <a:xfrm>
            <a:off x="265500" y="316700"/>
            <a:ext cx="3163500" cy="26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2"/>
                </a:solidFill>
              </a:rPr>
              <a:t>some insights gained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402" name="Shape 402"/>
          <p:cNvSpPr txBox="1">
            <a:spLocks noGrp="1"/>
          </p:cNvSpPr>
          <p:nvPr>
            <p:ph type="subTitle" idx="1"/>
          </p:nvPr>
        </p:nvSpPr>
        <p:spPr>
          <a:xfrm>
            <a:off x="265500" y="3009000"/>
            <a:ext cx="31635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2"/>
                </a:solidFill>
              </a:rPr>
              <a:t>PrimTEd</a:t>
            </a:r>
            <a:endParaRPr>
              <a:solidFill>
                <a:schemeClr val="dk2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2"/>
                </a:solidFill>
              </a:rPr>
              <a:t>4 May 2018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403" name="Shape 403"/>
          <p:cNvSpPr txBox="1">
            <a:spLocks noGrp="1"/>
          </p:cNvSpPr>
          <p:nvPr>
            <p:ph type="body" idx="2"/>
          </p:nvPr>
        </p:nvSpPr>
        <p:spPr>
          <a:xfrm>
            <a:off x="4283675" y="459025"/>
            <a:ext cx="4407300" cy="436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Not all standards are equal </a:t>
            </a:r>
            <a:endParaRPr/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Technical </a:t>
            </a:r>
            <a:r>
              <a:rPr lang="en-US" u="sng"/>
              <a:t>and</a:t>
            </a:r>
            <a:r>
              <a:rPr lang="en-US"/>
              <a:t> political processes are necessary</a:t>
            </a:r>
            <a:endParaRPr/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There is an interdependency between different standards in the cycle of schooling</a:t>
            </a:r>
            <a:endParaRPr/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There is an interrelationality between values, accountability and professionalism </a:t>
            </a:r>
            <a:endParaRPr/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We need to cater for a range of competencies and experience</a:t>
            </a:r>
            <a:endParaRPr/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Assessment is going to key</a:t>
            </a:r>
            <a:endParaRPr/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The process takes longer than planned</a:t>
            </a:r>
            <a:endParaRPr/>
          </a:p>
        </p:txBody>
      </p:sp>
      <p:sp>
        <p:nvSpPr>
          <p:cNvPr id="404" name="Shape 40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6" name="Shape 226"/>
          <p:cNvCxnSpPr/>
          <p:nvPr/>
        </p:nvCxnSpPr>
        <p:spPr>
          <a:xfrm>
            <a:off x="4067669" y="3263604"/>
            <a:ext cx="4650900" cy="0"/>
          </a:xfrm>
          <a:prstGeom prst="straightConnector1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7" name="Shape 227"/>
          <p:cNvCxnSpPr/>
          <p:nvPr/>
        </p:nvCxnSpPr>
        <p:spPr>
          <a:xfrm>
            <a:off x="662650" y="3263604"/>
            <a:ext cx="3218400" cy="0"/>
          </a:xfrm>
          <a:prstGeom prst="straightConnector1">
            <a:avLst/>
          </a:prstGeom>
          <a:noFill/>
          <a:ln w="38100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8" name="Shape 228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process</a:t>
            </a:r>
            <a:endParaRPr/>
          </a:p>
        </p:txBody>
      </p:sp>
      <p:grpSp>
        <p:nvGrpSpPr>
          <p:cNvPr id="229" name="Shape 229"/>
          <p:cNvGrpSpPr/>
          <p:nvPr/>
        </p:nvGrpSpPr>
        <p:grpSpPr>
          <a:xfrm>
            <a:off x="5293201" y="2678680"/>
            <a:ext cx="1040700" cy="1039104"/>
            <a:chOff x="5293201" y="2678680"/>
            <a:chExt cx="1040700" cy="1039104"/>
          </a:xfrm>
        </p:grpSpPr>
        <p:sp>
          <p:nvSpPr>
            <p:cNvPr id="230" name="Shape 230"/>
            <p:cNvSpPr txBox="1"/>
            <p:nvPr/>
          </p:nvSpPr>
          <p:spPr>
            <a:xfrm>
              <a:off x="5297801" y="2856485"/>
              <a:ext cx="1029000" cy="861300"/>
            </a:xfrm>
            <a:prstGeom prst="rect">
              <a:avLst/>
            </a:prstGeom>
            <a:solidFill>
              <a:srgbClr val="F3F3F3"/>
            </a:solidFill>
            <a:ln w="9525" cap="flat" cmpd="sng">
              <a:solidFill>
                <a:schemeClr val="accen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chemeClr val="accent1"/>
                  </a:solidFill>
                  <a:latin typeface="Lato"/>
                  <a:ea typeface="Lato"/>
                  <a:cs typeface="Lato"/>
                  <a:sym typeface="Lato"/>
                </a:rPr>
                <a:t>DRAFT 0</a:t>
              </a:r>
              <a:endParaRPr sz="9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31" name="Shape 231"/>
            <p:cNvSpPr txBox="1"/>
            <p:nvPr/>
          </p:nvSpPr>
          <p:spPr>
            <a:xfrm>
              <a:off x="5293201" y="2678680"/>
              <a:ext cx="1040700" cy="164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5</a:t>
              </a:r>
              <a:endParaRPr sz="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232" name="Shape 232"/>
          <p:cNvGrpSpPr/>
          <p:nvPr/>
        </p:nvGrpSpPr>
        <p:grpSpPr>
          <a:xfrm>
            <a:off x="6415277" y="2678680"/>
            <a:ext cx="1029017" cy="1039006"/>
            <a:chOff x="6415277" y="2678680"/>
            <a:chExt cx="1029017" cy="1039006"/>
          </a:xfrm>
        </p:grpSpPr>
        <p:sp>
          <p:nvSpPr>
            <p:cNvPr id="233" name="Shape 233"/>
            <p:cNvSpPr txBox="1"/>
            <p:nvPr/>
          </p:nvSpPr>
          <p:spPr>
            <a:xfrm>
              <a:off x="6415277" y="2856387"/>
              <a:ext cx="1029000" cy="8613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Public Consultation Process &amp; Gazetting</a:t>
              </a:r>
              <a:endParaRPr sz="9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34" name="Shape 234"/>
            <p:cNvSpPr txBox="1"/>
            <p:nvPr/>
          </p:nvSpPr>
          <p:spPr>
            <a:xfrm>
              <a:off x="6415294" y="2678680"/>
              <a:ext cx="1029000" cy="164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6</a:t>
              </a:r>
              <a:endParaRPr sz="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235" name="Shape 235"/>
          <p:cNvGrpSpPr/>
          <p:nvPr/>
        </p:nvGrpSpPr>
        <p:grpSpPr>
          <a:xfrm>
            <a:off x="7532731" y="2678680"/>
            <a:ext cx="1029011" cy="1039104"/>
            <a:chOff x="7532731" y="2678680"/>
            <a:chExt cx="1029011" cy="1039104"/>
          </a:xfrm>
        </p:grpSpPr>
        <p:sp>
          <p:nvSpPr>
            <p:cNvPr id="236" name="Shape 236"/>
            <p:cNvSpPr txBox="1"/>
            <p:nvPr/>
          </p:nvSpPr>
          <p:spPr>
            <a:xfrm>
              <a:off x="7532731" y="2856484"/>
              <a:ext cx="1029000" cy="8613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Fieldtesting</a:t>
              </a:r>
              <a:endParaRPr sz="9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37" name="Shape 237"/>
            <p:cNvSpPr txBox="1"/>
            <p:nvPr/>
          </p:nvSpPr>
          <p:spPr>
            <a:xfrm>
              <a:off x="7532742" y="2678680"/>
              <a:ext cx="1029000" cy="164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7</a:t>
              </a:r>
              <a:endParaRPr sz="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238" name="Shape 238"/>
          <p:cNvGrpSpPr/>
          <p:nvPr/>
        </p:nvGrpSpPr>
        <p:grpSpPr>
          <a:xfrm>
            <a:off x="4180373" y="2678680"/>
            <a:ext cx="1029024" cy="1039007"/>
            <a:chOff x="4180373" y="2678680"/>
            <a:chExt cx="1029024" cy="1039007"/>
          </a:xfrm>
        </p:grpSpPr>
        <p:sp>
          <p:nvSpPr>
            <p:cNvPr id="239" name="Shape 239"/>
            <p:cNvSpPr txBox="1"/>
            <p:nvPr/>
          </p:nvSpPr>
          <p:spPr>
            <a:xfrm>
              <a:off x="4180373" y="2856387"/>
              <a:ext cx="1029000" cy="8613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Specialisation and Practitioner Consultations</a:t>
              </a:r>
              <a:endParaRPr sz="9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40" name="Shape 240"/>
            <p:cNvSpPr txBox="1"/>
            <p:nvPr/>
          </p:nvSpPr>
          <p:spPr>
            <a:xfrm>
              <a:off x="4180397" y="2678680"/>
              <a:ext cx="1029000" cy="164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4</a:t>
              </a:r>
              <a:endParaRPr sz="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241" name="Shape 241"/>
          <p:cNvGrpSpPr/>
          <p:nvPr/>
        </p:nvGrpSpPr>
        <p:grpSpPr>
          <a:xfrm>
            <a:off x="3062921" y="2678680"/>
            <a:ext cx="1029028" cy="1039008"/>
            <a:chOff x="3062921" y="2678680"/>
            <a:chExt cx="1029028" cy="1039008"/>
          </a:xfrm>
        </p:grpSpPr>
        <p:sp>
          <p:nvSpPr>
            <p:cNvPr id="242" name="Shape 242"/>
            <p:cNvSpPr txBox="1"/>
            <p:nvPr/>
          </p:nvSpPr>
          <p:spPr>
            <a:xfrm>
              <a:off x="3062921" y="2856388"/>
              <a:ext cx="1029000" cy="8613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SDWG with Working Group</a:t>
              </a:r>
              <a:endParaRPr sz="9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43" name="Shape 243"/>
            <p:cNvSpPr txBox="1"/>
            <p:nvPr/>
          </p:nvSpPr>
          <p:spPr>
            <a:xfrm>
              <a:off x="3062949" y="2678680"/>
              <a:ext cx="1029000" cy="164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3</a:t>
              </a:r>
              <a:endParaRPr sz="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244" name="Shape 244"/>
          <p:cNvGrpSpPr/>
          <p:nvPr/>
        </p:nvGrpSpPr>
        <p:grpSpPr>
          <a:xfrm>
            <a:off x="1945500" y="2678680"/>
            <a:ext cx="1029000" cy="1038995"/>
            <a:chOff x="1945500" y="2678680"/>
            <a:chExt cx="1029000" cy="1038995"/>
          </a:xfrm>
        </p:grpSpPr>
        <p:sp>
          <p:nvSpPr>
            <p:cNvPr id="245" name="Shape 245"/>
            <p:cNvSpPr txBox="1"/>
            <p:nvPr/>
          </p:nvSpPr>
          <p:spPr>
            <a:xfrm>
              <a:off x="1945500" y="2856375"/>
              <a:ext cx="1029000" cy="8613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latin typeface="Lato"/>
                  <a:ea typeface="Lato"/>
                  <a:cs typeface="Lato"/>
                  <a:sym typeface="Lato"/>
                </a:rPr>
                <a:t>National Launch</a:t>
              </a:r>
              <a:endParaRPr sz="900"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46" name="Shape 246"/>
            <p:cNvSpPr txBox="1"/>
            <p:nvPr/>
          </p:nvSpPr>
          <p:spPr>
            <a:xfrm>
              <a:off x="1945500" y="2678680"/>
              <a:ext cx="1029000" cy="1641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2</a:t>
              </a:r>
              <a:endParaRPr sz="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247" name="Shape 247"/>
          <p:cNvGrpSpPr/>
          <p:nvPr/>
        </p:nvGrpSpPr>
        <p:grpSpPr>
          <a:xfrm>
            <a:off x="828040" y="2678680"/>
            <a:ext cx="1029012" cy="1039104"/>
            <a:chOff x="828040" y="2678680"/>
            <a:chExt cx="1029012" cy="1039104"/>
          </a:xfrm>
        </p:grpSpPr>
        <p:sp>
          <p:nvSpPr>
            <p:cNvPr id="248" name="Shape 248"/>
            <p:cNvSpPr txBox="1"/>
            <p:nvPr/>
          </p:nvSpPr>
          <p:spPr>
            <a:xfrm>
              <a:off x="828040" y="2856484"/>
              <a:ext cx="1029000" cy="8613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>
                  <a:latin typeface="Lato"/>
                  <a:ea typeface="Lato"/>
                  <a:cs typeface="Lato"/>
                  <a:sym typeface="Lato"/>
                </a:rPr>
                <a:t>National Advisory Group</a:t>
              </a:r>
              <a:endParaRPr sz="900"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49" name="Shape 249"/>
            <p:cNvSpPr txBox="1"/>
            <p:nvPr/>
          </p:nvSpPr>
          <p:spPr>
            <a:xfrm>
              <a:off x="828052" y="2678680"/>
              <a:ext cx="1029000" cy="1641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1</a:t>
              </a:r>
              <a:endParaRPr sz="7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250" name="Shape 250"/>
          <p:cNvGrpSpPr/>
          <p:nvPr/>
        </p:nvGrpSpPr>
        <p:grpSpPr>
          <a:xfrm>
            <a:off x="3062590" y="2041983"/>
            <a:ext cx="1368114" cy="1312853"/>
            <a:chOff x="3588475" y="2010171"/>
            <a:chExt cx="1318664" cy="1265400"/>
          </a:xfrm>
        </p:grpSpPr>
        <p:sp>
          <p:nvSpPr>
            <p:cNvPr id="251" name="Shape 251"/>
            <p:cNvSpPr/>
            <p:nvPr/>
          </p:nvSpPr>
          <p:spPr>
            <a:xfrm>
              <a:off x="3588475" y="2010171"/>
              <a:ext cx="1265400" cy="1265400"/>
            </a:xfrm>
            <a:prstGeom prst="blockArc">
              <a:avLst>
                <a:gd name="adj1" fmla="val 10800000"/>
                <a:gd name="adj2" fmla="val 21145742"/>
                <a:gd name="adj3" fmla="val 4708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Shape 252"/>
            <p:cNvSpPr/>
            <p:nvPr/>
          </p:nvSpPr>
          <p:spPr>
            <a:xfrm rot="10264840">
              <a:off x="4745726" y="2501027"/>
              <a:ext cx="150925" cy="143128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" name="Shape 253"/>
          <p:cNvGrpSpPr/>
          <p:nvPr/>
        </p:nvGrpSpPr>
        <p:grpSpPr>
          <a:xfrm rot="10800000">
            <a:off x="3841288" y="3035640"/>
            <a:ext cx="1368114" cy="1312853"/>
            <a:chOff x="3588475" y="2010171"/>
            <a:chExt cx="1318664" cy="1265400"/>
          </a:xfrm>
        </p:grpSpPr>
        <p:sp>
          <p:nvSpPr>
            <p:cNvPr id="254" name="Shape 254"/>
            <p:cNvSpPr/>
            <p:nvPr/>
          </p:nvSpPr>
          <p:spPr>
            <a:xfrm>
              <a:off x="3588475" y="2010171"/>
              <a:ext cx="1265400" cy="1265400"/>
            </a:xfrm>
            <a:prstGeom prst="blockArc">
              <a:avLst>
                <a:gd name="adj1" fmla="val 10800000"/>
                <a:gd name="adj2" fmla="val 21145742"/>
                <a:gd name="adj3" fmla="val 4708"/>
              </a:avLst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Shape 255"/>
            <p:cNvSpPr/>
            <p:nvPr/>
          </p:nvSpPr>
          <p:spPr>
            <a:xfrm rot="10264840">
              <a:off x="4745726" y="2501027"/>
              <a:ext cx="150925" cy="143128"/>
            </a:xfrm>
            <a:prstGeom prst="triangle">
              <a:avLst>
                <a:gd name="adj" fmla="val 50000"/>
              </a:avLst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6" name="Shape 256"/>
          <p:cNvSpPr txBox="1"/>
          <p:nvPr/>
        </p:nvSpPr>
        <p:spPr>
          <a:xfrm>
            <a:off x="828050" y="4034600"/>
            <a:ext cx="1839000" cy="6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December 2016</a:t>
            </a:r>
            <a:endParaRPr sz="1000"/>
          </a:p>
        </p:txBody>
      </p:sp>
      <p:sp>
        <p:nvSpPr>
          <p:cNvPr id="257" name="Shape 257"/>
          <p:cNvSpPr txBox="1"/>
          <p:nvPr/>
        </p:nvSpPr>
        <p:spPr>
          <a:xfrm>
            <a:off x="6417700" y="2143475"/>
            <a:ext cx="21465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April 2019</a:t>
            </a:r>
            <a:endParaRPr sz="1000"/>
          </a:p>
        </p:txBody>
      </p:sp>
      <p:sp>
        <p:nvSpPr>
          <p:cNvPr id="258" name="Shape 25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259" name="Shape 259"/>
          <p:cNvSpPr txBox="1"/>
          <p:nvPr/>
        </p:nvSpPr>
        <p:spPr>
          <a:xfrm>
            <a:off x="5410500" y="2285075"/>
            <a:ext cx="806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/>
              <a:t>May 2017</a:t>
            </a:r>
            <a:endParaRPr sz="1000"/>
          </a:p>
        </p:txBody>
      </p:sp>
      <p:sp>
        <p:nvSpPr>
          <p:cNvPr id="260" name="Shape 260"/>
          <p:cNvSpPr txBox="1"/>
          <p:nvPr/>
        </p:nvSpPr>
        <p:spPr>
          <a:xfrm>
            <a:off x="3314588" y="2109232"/>
            <a:ext cx="806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FF"/>
                </a:solidFill>
              </a:rPr>
              <a:t>Technical</a:t>
            </a:r>
            <a:endParaRPr sz="1000" b="1">
              <a:solidFill>
                <a:srgbClr val="0000FF"/>
              </a:solidFill>
            </a:endParaRPr>
          </a:p>
        </p:txBody>
      </p:sp>
      <p:sp>
        <p:nvSpPr>
          <p:cNvPr id="261" name="Shape 261"/>
          <p:cNvSpPr txBox="1"/>
          <p:nvPr/>
        </p:nvSpPr>
        <p:spPr>
          <a:xfrm>
            <a:off x="4197251" y="3931945"/>
            <a:ext cx="806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FF"/>
                </a:solidFill>
              </a:rPr>
              <a:t>Advocacy</a:t>
            </a:r>
            <a:endParaRPr sz="1000" b="1">
              <a:solidFill>
                <a:srgbClr val="0000FF"/>
              </a:solidFill>
            </a:endParaRPr>
          </a:p>
        </p:txBody>
      </p:sp>
      <p:sp>
        <p:nvSpPr>
          <p:cNvPr id="262" name="Shape 262"/>
          <p:cNvSpPr txBox="1"/>
          <p:nvPr/>
        </p:nvSpPr>
        <p:spPr>
          <a:xfrm>
            <a:off x="939488" y="2285082"/>
            <a:ext cx="806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FF"/>
                </a:solidFill>
              </a:rPr>
              <a:t>Political</a:t>
            </a:r>
            <a:endParaRPr sz="1000" b="1">
              <a:solidFill>
                <a:srgbClr val="0000FF"/>
              </a:solidFill>
            </a:endParaRPr>
          </a:p>
        </p:txBody>
      </p:sp>
      <p:sp>
        <p:nvSpPr>
          <p:cNvPr id="263" name="Shape 263"/>
          <p:cNvSpPr txBox="1"/>
          <p:nvPr/>
        </p:nvSpPr>
        <p:spPr>
          <a:xfrm>
            <a:off x="7152188" y="3717782"/>
            <a:ext cx="806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FF"/>
                </a:solidFill>
              </a:rPr>
              <a:t>Formal</a:t>
            </a:r>
            <a:endParaRPr sz="1000" b="1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269" name="Shape 269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2412300" cy="98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inter- dependency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70" name="Shape 270"/>
          <p:cNvSpPr/>
          <p:nvPr/>
        </p:nvSpPr>
        <p:spPr>
          <a:xfrm>
            <a:off x="3641975" y="1458199"/>
            <a:ext cx="4674000" cy="2901900"/>
          </a:xfrm>
          <a:prstGeom prst="rect">
            <a:avLst/>
          </a:prstGeom>
          <a:solidFill>
            <a:schemeClr val="lt1"/>
          </a:solidFill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Shape 271"/>
          <p:cNvSpPr txBox="1"/>
          <p:nvPr/>
        </p:nvSpPr>
        <p:spPr>
          <a:xfrm>
            <a:off x="4598525" y="1484075"/>
            <a:ext cx="2781600" cy="2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latin typeface="Calibri"/>
                <a:ea typeface="Calibri"/>
                <a:cs typeface="Calibri"/>
                <a:sym typeface="Calibri"/>
              </a:rPr>
              <a:t>Broad Metrics (SDGs, SADC, AU)</a:t>
            </a:r>
            <a:endParaRPr sz="1100"/>
          </a:p>
        </p:txBody>
      </p:sp>
      <p:sp>
        <p:nvSpPr>
          <p:cNvPr id="272" name="Shape 272"/>
          <p:cNvSpPr/>
          <p:nvPr/>
        </p:nvSpPr>
        <p:spPr>
          <a:xfrm>
            <a:off x="3886601" y="1821789"/>
            <a:ext cx="4214700" cy="2354100"/>
          </a:xfrm>
          <a:prstGeom prst="rect">
            <a:avLst/>
          </a:prstGeom>
          <a:solidFill>
            <a:srgbClr val="FF9900"/>
          </a:solidFill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Shape 273"/>
          <p:cNvSpPr txBox="1"/>
          <p:nvPr/>
        </p:nvSpPr>
        <p:spPr>
          <a:xfrm>
            <a:off x="4162524" y="1823575"/>
            <a:ext cx="3526200" cy="25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latin typeface="Calibri"/>
                <a:ea typeface="Calibri"/>
                <a:cs typeface="Calibri"/>
                <a:sym typeface="Calibri"/>
              </a:rPr>
              <a:t>Pr</a:t>
            </a:r>
            <a:r>
              <a:rPr lang="en-US" sz="1500">
                <a:latin typeface="Calibri"/>
                <a:ea typeface="Calibri"/>
                <a:cs typeface="Calibri"/>
                <a:sym typeface="Calibri"/>
              </a:rPr>
              <a:t>ofessional Teaching</a:t>
            </a:r>
            <a:r>
              <a:rPr lang="en-US" sz="1500" b="0" i="0" u="none" strike="noStrike" cap="none">
                <a:latin typeface="Calibri"/>
                <a:ea typeface="Calibri"/>
                <a:cs typeface="Calibri"/>
                <a:sym typeface="Calibri"/>
              </a:rPr>
              <a:t> Standards</a:t>
            </a:r>
            <a:endParaRPr sz="1100"/>
          </a:p>
        </p:txBody>
      </p:sp>
      <p:sp>
        <p:nvSpPr>
          <p:cNvPr id="274" name="Shape 274"/>
          <p:cNvSpPr/>
          <p:nvPr/>
        </p:nvSpPr>
        <p:spPr>
          <a:xfrm>
            <a:off x="4103174" y="2165132"/>
            <a:ext cx="1257600" cy="1614600"/>
          </a:xfrm>
          <a:prstGeom prst="rect">
            <a:avLst/>
          </a:prstGeom>
          <a:solidFill>
            <a:srgbClr val="00FF00"/>
          </a:solidFill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Shape 275"/>
          <p:cNvSpPr txBox="1"/>
          <p:nvPr/>
        </p:nvSpPr>
        <p:spPr>
          <a:xfrm>
            <a:off x="4011050" y="2547224"/>
            <a:ext cx="1241700" cy="113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Knowledge and Practice </a:t>
            </a:r>
            <a:r>
              <a:rPr lang="en-US" sz="1400" b="0" i="0" u="none" strike="noStrike" cap="none">
                <a:latin typeface="Calibri"/>
                <a:ea typeface="Calibri"/>
                <a:cs typeface="Calibri"/>
                <a:sym typeface="Calibri"/>
              </a:rPr>
              <a:t>Standards (PrimTEd)</a:t>
            </a:r>
            <a:endParaRPr sz="14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Shape 276"/>
          <p:cNvSpPr/>
          <p:nvPr/>
        </p:nvSpPr>
        <p:spPr>
          <a:xfrm>
            <a:off x="5244950" y="2161783"/>
            <a:ext cx="1354200" cy="1614600"/>
          </a:xfrm>
          <a:prstGeom prst="rect">
            <a:avLst/>
          </a:prstGeom>
          <a:solidFill>
            <a:schemeClr val="lt1"/>
          </a:solidFill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Shape 277"/>
          <p:cNvSpPr txBox="1"/>
          <p:nvPr/>
        </p:nvSpPr>
        <p:spPr>
          <a:xfrm rot="-5400000">
            <a:off x="5125192" y="2689300"/>
            <a:ext cx="1369500" cy="6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latin typeface="Calibri"/>
                <a:ea typeface="Calibri"/>
                <a:cs typeface="Calibri"/>
                <a:sym typeface="Calibri"/>
              </a:rPr>
              <a:t>Minimum Requirements for Employment - MRTEQ</a:t>
            </a:r>
            <a:endParaRPr sz="12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Shape 278"/>
          <p:cNvSpPr/>
          <p:nvPr/>
        </p:nvSpPr>
        <p:spPr>
          <a:xfrm>
            <a:off x="5066530" y="2701459"/>
            <a:ext cx="423300" cy="2922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Shape 279"/>
          <p:cNvSpPr/>
          <p:nvPr/>
        </p:nvSpPr>
        <p:spPr>
          <a:xfrm>
            <a:off x="6468082" y="2161783"/>
            <a:ext cx="1354200" cy="1614600"/>
          </a:xfrm>
          <a:prstGeom prst="rect">
            <a:avLst/>
          </a:prstGeom>
          <a:solidFill>
            <a:schemeClr val="lt1"/>
          </a:solidFill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Shape 280"/>
          <p:cNvSpPr txBox="1"/>
          <p:nvPr/>
        </p:nvSpPr>
        <p:spPr>
          <a:xfrm>
            <a:off x="6660050" y="2701450"/>
            <a:ext cx="1162200" cy="7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latin typeface="Calibri"/>
                <a:ea typeface="Calibri"/>
                <a:cs typeface="Calibri"/>
                <a:sym typeface="Calibri"/>
              </a:rPr>
              <a:t>Performance Standards (IQMS)</a:t>
            </a:r>
            <a:endParaRPr sz="1100"/>
          </a:p>
        </p:txBody>
      </p:sp>
      <p:sp>
        <p:nvSpPr>
          <p:cNvPr id="281" name="Shape 281"/>
          <p:cNvSpPr/>
          <p:nvPr/>
        </p:nvSpPr>
        <p:spPr>
          <a:xfrm>
            <a:off x="6289662" y="2701459"/>
            <a:ext cx="423300" cy="2922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158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logic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288" name="Shape 288" descr="C:\Users\ntaylor\Downloads\image-08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614929" y="877615"/>
            <a:ext cx="5269800" cy="3991800"/>
          </a:xfrm>
          <a:prstGeom prst="rect">
            <a:avLst/>
          </a:prstGeom>
          <a:noFill/>
          <a:ln w="9525" cap="flat" cmpd="sng">
            <a:solidFill>
              <a:srgbClr val="FFFFFF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89" name="Shape 289"/>
          <p:cNvSpPr txBox="1"/>
          <p:nvPr/>
        </p:nvSpPr>
        <p:spPr>
          <a:xfrm>
            <a:off x="7019451" y="4504025"/>
            <a:ext cx="1875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Taylor 2017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Shape 2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566" y="506637"/>
            <a:ext cx="7953375" cy="31276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Shape 295"/>
          <p:cNvSpPr/>
          <p:nvPr/>
        </p:nvSpPr>
        <p:spPr>
          <a:xfrm>
            <a:off x="2423710" y="4001173"/>
            <a:ext cx="407624" cy="782197"/>
          </a:xfrm>
          <a:prstGeom prst="can">
            <a:avLst>
              <a:gd name="adj" fmla="val 25000"/>
            </a:avLst>
          </a:prstGeom>
          <a:solidFill>
            <a:srgbClr val="00B050"/>
          </a:solidFill>
          <a:ln w="254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Shape 296"/>
          <p:cNvSpPr/>
          <p:nvPr/>
        </p:nvSpPr>
        <p:spPr>
          <a:xfrm>
            <a:off x="5737034" y="1067626"/>
            <a:ext cx="407624" cy="438839"/>
          </a:xfrm>
          <a:prstGeom prst="can">
            <a:avLst>
              <a:gd name="adj" fmla="val 25000"/>
            </a:avLst>
          </a:prstGeom>
          <a:solidFill>
            <a:srgbClr val="0070C0"/>
          </a:solidFill>
          <a:ln w="254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Shape 297"/>
          <p:cNvSpPr txBox="1"/>
          <p:nvPr/>
        </p:nvSpPr>
        <p:spPr>
          <a:xfrm>
            <a:off x="884102" y="4172853"/>
            <a:ext cx="1308255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Highly detailed, often using the typical SAQA format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Shape 298"/>
          <p:cNvSpPr/>
          <p:nvPr/>
        </p:nvSpPr>
        <p:spPr>
          <a:xfrm>
            <a:off x="311225" y="4172853"/>
            <a:ext cx="407624" cy="438839"/>
          </a:xfrm>
          <a:prstGeom prst="can">
            <a:avLst>
              <a:gd name="adj" fmla="val 25000"/>
            </a:avLst>
          </a:prstGeom>
          <a:solidFill>
            <a:srgbClr val="0070C0"/>
          </a:solidFill>
          <a:ln w="254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Shape 299"/>
          <p:cNvSpPr/>
          <p:nvPr/>
        </p:nvSpPr>
        <p:spPr>
          <a:xfrm>
            <a:off x="1646566" y="1506474"/>
            <a:ext cx="407700" cy="782100"/>
          </a:xfrm>
          <a:prstGeom prst="can">
            <a:avLst>
              <a:gd name="adj" fmla="val 25000"/>
            </a:avLst>
          </a:prstGeom>
          <a:solidFill>
            <a:srgbClr val="00B050"/>
          </a:solidFill>
          <a:ln w="254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Shape 300"/>
          <p:cNvSpPr txBox="1"/>
          <p:nvPr/>
        </p:nvSpPr>
        <p:spPr>
          <a:xfrm>
            <a:off x="5136613" y="4092189"/>
            <a:ext cx="1461112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More generic, usually developed as a guiding framework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Shape 301"/>
          <p:cNvSpPr/>
          <p:nvPr/>
        </p:nvSpPr>
        <p:spPr>
          <a:xfrm>
            <a:off x="2281877" y="1784296"/>
            <a:ext cx="407700" cy="1037100"/>
          </a:xfrm>
          <a:prstGeom prst="can">
            <a:avLst>
              <a:gd name="adj" fmla="val 25000"/>
            </a:avLst>
          </a:prstGeom>
          <a:solidFill>
            <a:srgbClr val="C00000"/>
          </a:solidFill>
          <a:ln w="254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Shape 302"/>
          <p:cNvSpPr/>
          <p:nvPr/>
        </p:nvSpPr>
        <p:spPr>
          <a:xfrm>
            <a:off x="3884819" y="2741237"/>
            <a:ext cx="407700" cy="782100"/>
          </a:xfrm>
          <a:prstGeom prst="can">
            <a:avLst>
              <a:gd name="adj" fmla="val 25000"/>
            </a:avLst>
          </a:prstGeom>
          <a:solidFill>
            <a:srgbClr val="00B050"/>
          </a:solidFill>
          <a:ln w="254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Shape 303"/>
          <p:cNvSpPr/>
          <p:nvPr/>
        </p:nvSpPr>
        <p:spPr>
          <a:xfrm>
            <a:off x="4497636" y="3841848"/>
            <a:ext cx="407624" cy="1037030"/>
          </a:xfrm>
          <a:prstGeom prst="can">
            <a:avLst>
              <a:gd name="adj" fmla="val 25000"/>
            </a:avLst>
          </a:prstGeom>
          <a:solidFill>
            <a:srgbClr val="C00000"/>
          </a:solidFill>
          <a:ln w="254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Shape 304"/>
          <p:cNvSpPr txBox="1"/>
          <p:nvPr/>
        </p:nvSpPr>
        <p:spPr>
          <a:xfrm>
            <a:off x="2984191" y="4144920"/>
            <a:ext cx="130825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Some level of specificity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Shape 305"/>
          <p:cNvSpPr/>
          <p:nvPr/>
        </p:nvSpPr>
        <p:spPr>
          <a:xfrm>
            <a:off x="6824260" y="3454376"/>
            <a:ext cx="407624" cy="1522599"/>
          </a:xfrm>
          <a:prstGeom prst="can">
            <a:avLst>
              <a:gd name="adj" fmla="val 25000"/>
            </a:avLst>
          </a:prstGeom>
          <a:solidFill>
            <a:schemeClr val="accent3"/>
          </a:solidFill>
          <a:ln w="254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Shape 306"/>
          <p:cNvSpPr/>
          <p:nvPr/>
        </p:nvSpPr>
        <p:spPr>
          <a:xfrm>
            <a:off x="5111173" y="1640412"/>
            <a:ext cx="407700" cy="1522500"/>
          </a:xfrm>
          <a:prstGeom prst="can">
            <a:avLst>
              <a:gd name="adj" fmla="val 25000"/>
            </a:avLst>
          </a:prstGeom>
          <a:solidFill>
            <a:schemeClr val="accent3"/>
          </a:solidFill>
          <a:ln w="254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Shape 307"/>
          <p:cNvSpPr txBox="1"/>
          <p:nvPr/>
        </p:nvSpPr>
        <p:spPr>
          <a:xfrm>
            <a:off x="7559637" y="4092188"/>
            <a:ext cx="1311006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High level, “lighthouse” purpose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Shape 308"/>
          <p:cNvSpPr/>
          <p:nvPr/>
        </p:nvSpPr>
        <p:spPr>
          <a:xfrm>
            <a:off x="3128792" y="858214"/>
            <a:ext cx="407624" cy="782197"/>
          </a:xfrm>
          <a:prstGeom prst="can">
            <a:avLst>
              <a:gd name="adj" fmla="val 25000"/>
            </a:avLst>
          </a:prstGeom>
          <a:solidFill>
            <a:srgbClr val="00B050"/>
          </a:solidFill>
          <a:ln w="254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Shape 309"/>
          <p:cNvSpPr/>
          <p:nvPr/>
        </p:nvSpPr>
        <p:spPr>
          <a:xfrm>
            <a:off x="4169885" y="589088"/>
            <a:ext cx="407624" cy="782197"/>
          </a:xfrm>
          <a:prstGeom prst="can">
            <a:avLst>
              <a:gd name="adj" fmla="val 25000"/>
            </a:avLst>
          </a:prstGeom>
          <a:solidFill>
            <a:srgbClr val="00B050"/>
          </a:solidFill>
          <a:ln w="254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Shape 310"/>
          <p:cNvSpPr/>
          <p:nvPr/>
        </p:nvSpPr>
        <p:spPr>
          <a:xfrm>
            <a:off x="6337452" y="858214"/>
            <a:ext cx="407624" cy="1037030"/>
          </a:xfrm>
          <a:prstGeom prst="can">
            <a:avLst>
              <a:gd name="adj" fmla="val 25000"/>
            </a:avLst>
          </a:prstGeom>
          <a:solidFill>
            <a:srgbClr val="C00000"/>
          </a:solidFill>
          <a:ln w="254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Shape 311"/>
          <p:cNvSpPr/>
          <p:nvPr/>
        </p:nvSpPr>
        <p:spPr>
          <a:xfrm>
            <a:off x="5883006" y="1704196"/>
            <a:ext cx="407624" cy="1037030"/>
          </a:xfrm>
          <a:prstGeom prst="can">
            <a:avLst>
              <a:gd name="adj" fmla="val 25000"/>
            </a:avLst>
          </a:prstGeom>
          <a:solidFill>
            <a:srgbClr val="C00000"/>
          </a:solidFill>
          <a:ln w="254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Shape 312"/>
          <p:cNvSpPr/>
          <p:nvPr/>
        </p:nvSpPr>
        <p:spPr>
          <a:xfrm>
            <a:off x="3999573" y="2083395"/>
            <a:ext cx="407624" cy="438839"/>
          </a:xfrm>
          <a:prstGeom prst="can">
            <a:avLst>
              <a:gd name="adj" fmla="val 25000"/>
            </a:avLst>
          </a:prstGeom>
          <a:solidFill>
            <a:srgbClr val="0070C0"/>
          </a:solidFill>
          <a:ln w="254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Shape 313"/>
          <p:cNvSpPr/>
          <p:nvPr/>
        </p:nvSpPr>
        <p:spPr>
          <a:xfrm>
            <a:off x="2823073" y="1781760"/>
            <a:ext cx="407624" cy="438839"/>
          </a:xfrm>
          <a:prstGeom prst="can">
            <a:avLst>
              <a:gd name="adj" fmla="val 25000"/>
            </a:avLst>
          </a:prstGeom>
          <a:solidFill>
            <a:srgbClr val="0070C0"/>
          </a:solidFill>
          <a:ln w="254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ip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/>
          <p:nvPr/>
        </p:nvSpPr>
        <p:spPr>
          <a:xfrm>
            <a:off x="547094" y="2400441"/>
            <a:ext cx="8049900" cy="449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9" name="Shape 319"/>
          <p:cNvCxnSpPr/>
          <p:nvPr/>
        </p:nvCxnSpPr>
        <p:spPr>
          <a:xfrm>
            <a:off x="2051720" y="627534"/>
            <a:ext cx="0" cy="399630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stealth" w="sm" len="sm"/>
            <a:tailEnd type="none" w="sm" len="sm"/>
          </a:ln>
        </p:spPr>
      </p:cxnSp>
      <p:cxnSp>
        <p:nvCxnSpPr>
          <p:cNvPr id="320" name="Shape 320"/>
          <p:cNvCxnSpPr/>
          <p:nvPr/>
        </p:nvCxnSpPr>
        <p:spPr>
          <a:xfrm rot="10800000" flipH="1">
            <a:off x="2051720" y="3813894"/>
            <a:ext cx="6192600" cy="5400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321" name="Shape 321"/>
          <p:cNvSpPr txBox="1"/>
          <p:nvPr/>
        </p:nvSpPr>
        <p:spPr>
          <a:xfrm>
            <a:off x="327633" y="3997780"/>
            <a:ext cx="1656300" cy="6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 yet achieving competence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Shape 322"/>
          <p:cNvSpPr txBox="1"/>
          <p:nvPr/>
        </p:nvSpPr>
        <p:spPr>
          <a:xfrm>
            <a:off x="395527" y="1970412"/>
            <a:ext cx="1656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Proficient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Shape 323"/>
          <p:cNvSpPr txBox="1"/>
          <p:nvPr/>
        </p:nvSpPr>
        <p:spPr>
          <a:xfrm>
            <a:off x="327633" y="3002828"/>
            <a:ext cx="16563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Basic competence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Shape 324"/>
          <p:cNvSpPr txBox="1"/>
          <p:nvPr/>
        </p:nvSpPr>
        <p:spPr>
          <a:xfrm>
            <a:off x="327627" y="826989"/>
            <a:ext cx="1656300" cy="484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Advanced professional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Shape 325"/>
          <p:cNvSpPr txBox="1"/>
          <p:nvPr/>
        </p:nvSpPr>
        <p:spPr>
          <a:xfrm>
            <a:off x="4632264" y="3936938"/>
            <a:ext cx="1470600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EXPERIENCE</a:t>
            </a:r>
            <a:endParaRPr sz="1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Shape 326"/>
          <p:cNvSpPr txBox="1"/>
          <p:nvPr/>
        </p:nvSpPr>
        <p:spPr>
          <a:xfrm>
            <a:off x="7019451" y="4504025"/>
            <a:ext cx="1875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Adapted from Rusznyak, 2017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Shape 327"/>
          <p:cNvSpPr txBox="1"/>
          <p:nvPr/>
        </p:nvSpPr>
        <p:spPr>
          <a:xfrm rot="-5400000">
            <a:off x="913308" y="1932428"/>
            <a:ext cx="1656300" cy="4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COMPETENCE</a:t>
            </a:r>
            <a:endParaRPr sz="1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Shape 328"/>
          <p:cNvSpPr txBox="1"/>
          <p:nvPr/>
        </p:nvSpPr>
        <p:spPr>
          <a:xfrm>
            <a:off x="2349206" y="3487481"/>
            <a:ext cx="616200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Initial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Shape 329"/>
          <p:cNvSpPr txBox="1"/>
          <p:nvPr/>
        </p:nvSpPr>
        <p:spPr>
          <a:xfrm>
            <a:off x="4736091" y="3487481"/>
            <a:ext cx="1263000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Mid-career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Shape 330"/>
          <p:cNvSpPr txBox="1"/>
          <p:nvPr/>
        </p:nvSpPr>
        <p:spPr>
          <a:xfrm>
            <a:off x="6740441" y="3436013"/>
            <a:ext cx="1656300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Highly experienced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Shape 331"/>
          <p:cNvSpPr/>
          <p:nvPr/>
        </p:nvSpPr>
        <p:spPr>
          <a:xfrm>
            <a:off x="2288813" y="2858231"/>
            <a:ext cx="566100" cy="6030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/>
              <a:t>1</a:t>
            </a:r>
            <a:endParaRPr sz="2300"/>
          </a:p>
        </p:txBody>
      </p:sp>
      <p:sp>
        <p:nvSpPr>
          <p:cNvPr id="332" name="Shape 332"/>
          <p:cNvSpPr/>
          <p:nvPr/>
        </p:nvSpPr>
        <p:spPr>
          <a:xfrm>
            <a:off x="4736100" y="1807406"/>
            <a:ext cx="566100" cy="6030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/>
              <a:t>2</a:t>
            </a:r>
            <a:endParaRPr sz="2300"/>
          </a:p>
        </p:txBody>
      </p:sp>
      <p:sp>
        <p:nvSpPr>
          <p:cNvPr id="333" name="Shape 333"/>
          <p:cNvSpPr/>
          <p:nvPr/>
        </p:nvSpPr>
        <p:spPr>
          <a:xfrm>
            <a:off x="7427119" y="708506"/>
            <a:ext cx="566100" cy="6030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/>
              <a:t>3</a:t>
            </a:r>
            <a:endParaRPr sz="2300"/>
          </a:p>
        </p:txBody>
      </p:sp>
      <p:sp>
        <p:nvSpPr>
          <p:cNvPr id="334" name="Shape 334"/>
          <p:cNvSpPr/>
          <p:nvPr/>
        </p:nvSpPr>
        <p:spPr>
          <a:xfrm>
            <a:off x="7427119" y="2755294"/>
            <a:ext cx="566100" cy="6030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rgbClr val="FFFFFF"/>
                </a:solidFill>
              </a:rPr>
              <a:t>4</a:t>
            </a:r>
            <a:endParaRPr sz="2300">
              <a:solidFill>
                <a:srgbClr val="FFFFFF"/>
              </a:solidFill>
            </a:endParaRPr>
          </a:p>
        </p:txBody>
      </p:sp>
      <p:sp>
        <p:nvSpPr>
          <p:cNvPr id="335" name="Shape 335"/>
          <p:cNvSpPr/>
          <p:nvPr/>
        </p:nvSpPr>
        <p:spPr>
          <a:xfrm>
            <a:off x="2498006" y="1705144"/>
            <a:ext cx="566100" cy="6030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rgbClr val="FFFFFF"/>
                </a:solidFill>
              </a:rPr>
              <a:t>5</a:t>
            </a:r>
            <a:endParaRPr sz="2300">
              <a:solidFill>
                <a:srgbClr val="FFFFFF"/>
              </a:solidFill>
            </a:endParaRPr>
          </a:p>
        </p:txBody>
      </p:sp>
      <p:sp>
        <p:nvSpPr>
          <p:cNvPr id="336" name="Shape 33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>
            <a:spLocks noGrp="1"/>
          </p:cNvSpPr>
          <p:nvPr>
            <p:ph type="title"/>
          </p:nvPr>
        </p:nvSpPr>
        <p:spPr>
          <a:xfrm>
            <a:off x="1176700" y="12009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heart of professionalism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3" name="Shape 343"/>
          <p:cNvGrpSpPr/>
          <p:nvPr/>
        </p:nvGrpSpPr>
        <p:grpSpPr>
          <a:xfrm>
            <a:off x="4393739" y="3419545"/>
            <a:ext cx="1350169" cy="918076"/>
            <a:chOff x="1475656" y="1772816"/>
            <a:chExt cx="2949900" cy="2123700"/>
          </a:xfrm>
        </p:grpSpPr>
        <p:sp>
          <p:nvSpPr>
            <p:cNvPr id="344" name="Shape 344"/>
            <p:cNvSpPr/>
            <p:nvPr/>
          </p:nvSpPr>
          <p:spPr>
            <a:xfrm>
              <a:off x="1475656" y="1772816"/>
              <a:ext cx="2949900" cy="21237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Shape 345"/>
            <p:cNvSpPr/>
            <p:nvPr/>
          </p:nvSpPr>
          <p:spPr>
            <a:xfrm>
              <a:off x="2855023" y="3132962"/>
              <a:ext cx="360000" cy="360000"/>
            </a:xfrm>
            <a:prstGeom prst="heart">
              <a:avLst/>
            </a:prstGeom>
            <a:solidFill>
              <a:srgbClr val="FF33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46" name="Shape 3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68259" y="721535"/>
            <a:ext cx="2054899" cy="1350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7" name="Shape 347"/>
          <p:cNvGrpSpPr/>
          <p:nvPr/>
        </p:nvGrpSpPr>
        <p:grpSpPr>
          <a:xfrm>
            <a:off x="6477414" y="945154"/>
            <a:ext cx="1600445" cy="701113"/>
            <a:chOff x="6516216" y="1417138"/>
            <a:chExt cx="2133927" cy="934817"/>
          </a:xfrm>
        </p:grpSpPr>
        <p:pic>
          <p:nvPicPr>
            <p:cNvPr id="348" name="Shape 34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16216" y="1417138"/>
              <a:ext cx="2133927" cy="9288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9" name="Shape 349"/>
            <p:cNvSpPr/>
            <p:nvPr/>
          </p:nvSpPr>
          <p:spPr>
            <a:xfrm>
              <a:off x="7517784" y="1991955"/>
              <a:ext cx="144000" cy="3600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1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0" name="Shape 350"/>
          <p:cNvSpPr txBox="1"/>
          <p:nvPr/>
        </p:nvSpPr>
        <p:spPr>
          <a:xfrm>
            <a:off x="1929548" y="1944728"/>
            <a:ext cx="1532400" cy="2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13">
                <a:solidFill>
                  <a:srgbClr val="008784"/>
                </a:solidFill>
                <a:latin typeface="Calibri"/>
                <a:ea typeface="Calibri"/>
                <a:cs typeface="Calibri"/>
                <a:sym typeface="Calibri"/>
              </a:rPr>
              <a:t>Accountability</a:t>
            </a:r>
            <a:endParaRPr sz="1013">
              <a:solidFill>
                <a:srgbClr val="0087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Shape 351"/>
          <p:cNvSpPr txBox="1"/>
          <p:nvPr/>
        </p:nvSpPr>
        <p:spPr>
          <a:xfrm>
            <a:off x="3606343" y="4346770"/>
            <a:ext cx="2763000" cy="2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13">
                <a:solidFill>
                  <a:srgbClr val="008784"/>
                </a:solidFill>
                <a:latin typeface="Calibri"/>
                <a:ea typeface="Calibri"/>
                <a:cs typeface="Calibri"/>
                <a:sym typeface="Calibri"/>
              </a:rPr>
              <a:t>Values-based teaching and conduct</a:t>
            </a:r>
            <a:endParaRPr sz="1013">
              <a:solidFill>
                <a:srgbClr val="0087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Shape 352"/>
          <p:cNvSpPr txBox="1"/>
          <p:nvPr/>
        </p:nvSpPr>
        <p:spPr>
          <a:xfrm>
            <a:off x="6511475" y="1669392"/>
            <a:ext cx="1532400" cy="2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13">
                <a:solidFill>
                  <a:srgbClr val="008784"/>
                </a:solidFill>
                <a:latin typeface="Calibri"/>
                <a:ea typeface="Calibri"/>
                <a:cs typeface="Calibri"/>
                <a:sym typeface="Calibri"/>
              </a:rPr>
              <a:t>Professionalism</a:t>
            </a:r>
            <a:endParaRPr sz="1013">
              <a:solidFill>
                <a:srgbClr val="00878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3" name="Shape 353"/>
          <p:cNvCxnSpPr/>
          <p:nvPr/>
        </p:nvCxnSpPr>
        <p:spPr>
          <a:xfrm>
            <a:off x="3606343" y="1466618"/>
            <a:ext cx="2592300" cy="27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354" name="Shape 354"/>
          <p:cNvSpPr txBox="1"/>
          <p:nvPr/>
        </p:nvSpPr>
        <p:spPr>
          <a:xfrm>
            <a:off x="3914945" y="1103852"/>
            <a:ext cx="2004900" cy="560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1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Professionalism and  accountability improve teaching quality </a:t>
            </a:r>
            <a:endParaRPr sz="101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5" name="Shape 355"/>
          <p:cNvCxnSpPr/>
          <p:nvPr/>
        </p:nvCxnSpPr>
        <p:spPr>
          <a:xfrm rot="10800000" flipH="1">
            <a:off x="5928868" y="2121360"/>
            <a:ext cx="1310400" cy="13689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356" name="Shape 356"/>
          <p:cNvSpPr txBox="1"/>
          <p:nvPr/>
        </p:nvSpPr>
        <p:spPr>
          <a:xfrm>
            <a:off x="5776545" y="2445110"/>
            <a:ext cx="2004900" cy="560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1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Values are an essential component of a professional culture and commitment </a:t>
            </a:r>
            <a:endParaRPr sz="101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7" name="Shape 357"/>
          <p:cNvCxnSpPr/>
          <p:nvPr/>
        </p:nvCxnSpPr>
        <p:spPr>
          <a:xfrm rot="10800000">
            <a:off x="2695776" y="2269079"/>
            <a:ext cx="1483200" cy="13461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358" name="Shape 358"/>
          <p:cNvSpPr txBox="1"/>
          <p:nvPr/>
        </p:nvSpPr>
        <p:spPr>
          <a:xfrm>
            <a:off x="2480968" y="2541432"/>
            <a:ext cx="1679700" cy="560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1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Values influence ‘powerful’ and professional accountability</a:t>
            </a:r>
            <a:endParaRPr sz="101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Shape 359"/>
          <p:cNvSpPr txBox="1"/>
          <p:nvPr/>
        </p:nvSpPr>
        <p:spPr>
          <a:xfrm>
            <a:off x="4248411" y="1990495"/>
            <a:ext cx="1458600" cy="12234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Professional Teaching Standards are an important tool through which values, professionalism and accountability can be defined and upheld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Shape 360"/>
          <p:cNvSpPr/>
          <p:nvPr/>
        </p:nvSpPr>
        <p:spPr>
          <a:xfrm>
            <a:off x="1896950" y="4838800"/>
            <a:ext cx="1282500" cy="186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Shape 36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362" name="Shape 362"/>
          <p:cNvSpPr txBox="1">
            <a:spLocks noGrp="1"/>
          </p:cNvSpPr>
          <p:nvPr>
            <p:ph type="title"/>
          </p:nvPr>
        </p:nvSpPr>
        <p:spPr>
          <a:xfrm>
            <a:off x="385750" y="2174375"/>
            <a:ext cx="1282500" cy="12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the heart of 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363" name="Shape 363"/>
          <p:cNvSpPr txBox="1"/>
          <p:nvPr/>
        </p:nvSpPr>
        <p:spPr>
          <a:xfrm>
            <a:off x="385750" y="3101525"/>
            <a:ext cx="3000000" cy="12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latin typeface="Raleway"/>
                <a:ea typeface="Raleway"/>
                <a:cs typeface="Raleway"/>
                <a:sym typeface="Raleway"/>
              </a:rPr>
              <a:t>professionalism</a:t>
            </a:r>
            <a:endParaRPr/>
          </a:p>
        </p:txBody>
      </p:sp>
      <p:sp>
        <p:nvSpPr>
          <p:cNvPr id="364" name="Shape 364"/>
          <p:cNvSpPr/>
          <p:nvPr/>
        </p:nvSpPr>
        <p:spPr>
          <a:xfrm>
            <a:off x="670900" y="1047525"/>
            <a:ext cx="1035900" cy="376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Shape 365"/>
          <p:cNvSpPr txBox="1"/>
          <p:nvPr/>
        </p:nvSpPr>
        <p:spPr>
          <a:xfrm>
            <a:off x="7019451" y="4504025"/>
            <a:ext cx="18756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Hofmeyr 2017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 txBox="1">
            <a:spLocks noGrp="1"/>
          </p:cNvSpPr>
          <p:nvPr>
            <p:ph type="title"/>
          </p:nvPr>
        </p:nvSpPr>
        <p:spPr>
          <a:xfrm>
            <a:off x="326350" y="283350"/>
            <a:ext cx="2395200" cy="45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thinking about assessment</a:t>
            </a:r>
            <a:endParaRPr/>
          </a:p>
        </p:txBody>
      </p:sp>
      <p:sp>
        <p:nvSpPr>
          <p:cNvPr id="372" name="Shape 372"/>
          <p:cNvSpPr txBox="1">
            <a:spLocks noGrp="1"/>
          </p:cNvSpPr>
          <p:nvPr>
            <p:ph type="body" idx="1"/>
          </p:nvPr>
        </p:nvSpPr>
        <p:spPr>
          <a:xfrm>
            <a:off x="3374375" y="157899"/>
            <a:ext cx="2395200" cy="17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/>
              <a:t>United States: very strong focus on electronic assessment system managed by an external and independent agency (Pearson/Stanford); types of assessments include: (1) subject content with PCK; (2) general; (3) professional standards</a:t>
            </a:r>
            <a:endParaRPr/>
          </a:p>
        </p:txBody>
      </p:sp>
      <p:sp>
        <p:nvSpPr>
          <p:cNvPr id="373" name="Shape 373"/>
          <p:cNvSpPr txBox="1">
            <a:spLocks noGrp="1"/>
          </p:cNvSpPr>
          <p:nvPr>
            <p:ph type="body" idx="2"/>
          </p:nvPr>
        </p:nvSpPr>
        <p:spPr>
          <a:xfrm>
            <a:off x="6412675" y="283350"/>
            <a:ext cx="2395200" cy="17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/>
              <a:t>Australia: relies more on assessors combined with electronic portfolios which is a more labour-intensive option</a:t>
            </a:r>
            <a:endParaRPr/>
          </a:p>
        </p:txBody>
      </p:sp>
      <p:sp>
        <p:nvSpPr>
          <p:cNvPr id="374" name="Shape 374"/>
          <p:cNvSpPr txBox="1">
            <a:spLocks noGrp="1"/>
          </p:cNvSpPr>
          <p:nvPr>
            <p:ph type="body" idx="3"/>
          </p:nvPr>
        </p:nvSpPr>
        <p:spPr>
          <a:xfrm>
            <a:off x="3367375" y="3677975"/>
            <a:ext cx="2395200" cy="127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/>
              <a:t>India: The national teacher eligibility test (TET) provides a useful international benchmark with an electronic portal that is being developed</a:t>
            </a:r>
            <a:endParaRPr/>
          </a:p>
        </p:txBody>
      </p:sp>
      <p:sp>
        <p:nvSpPr>
          <p:cNvPr id="375" name="Shape 375"/>
          <p:cNvSpPr txBox="1">
            <a:spLocks noGrp="1"/>
          </p:cNvSpPr>
          <p:nvPr>
            <p:ph type="body" idx="4"/>
          </p:nvPr>
        </p:nvSpPr>
        <p:spPr>
          <a:xfrm>
            <a:off x="6519900" y="3677975"/>
            <a:ext cx="2395200" cy="91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/>
              <a:t>Scotland: well contained system that has rigorous system in place for many years</a:t>
            </a:r>
            <a:endParaRPr/>
          </a:p>
        </p:txBody>
      </p:sp>
      <p:sp>
        <p:nvSpPr>
          <p:cNvPr id="376" name="Shape 37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pic>
        <p:nvPicPr>
          <p:cNvPr id="377" name="Shape 3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4013" y="1369866"/>
            <a:ext cx="1125658" cy="1278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Shape 3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80224" y="2563600"/>
            <a:ext cx="1769375" cy="990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Shape 37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1673" y="4486025"/>
            <a:ext cx="1244575" cy="47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Shape 38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22042" y="1985850"/>
            <a:ext cx="1769375" cy="57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Shape 38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07399" y="2599574"/>
            <a:ext cx="918900" cy="9189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Shape 382"/>
          <p:cNvSpPr txBox="1"/>
          <p:nvPr/>
        </p:nvSpPr>
        <p:spPr>
          <a:xfrm>
            <a:off x="326338" y="3783825"/>
            <a:ext cx="23952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</a:rPr>
              <a:t>Reliable, valid, predictable, independent</a:t>
            </a: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Shape 3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Shape 38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392</Words>
  <Application>Microsoft Office PowerPoint</Application>
  <PresentationFormat>On-screen Show (16:9)</PresentationFormat>
  <Paragraphs>103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Lato</vt:lpstr>
      <vt:lpstr>Raleway</vt:lpstr>
      <vt:lpstr>Calibri</vt:lpstr>
      <vt:lpstr>Streamline</vt:lpstr>
      <vt:lpstr>Streamline</vt:lpstr>
      <vt:lpstr>Professional Teaching Standards</vt:lpstr>
      <vt:lpstr>process</vt:lpstr>
      <vt:lpstr>inter- dependency</vt:lpstr>
      <vt:lpstr>logic</vt:lpstr>
      <vt:lpstr>PowerPoint Presentation</vt:lpstr>
      <vt:lpstr>PowerPoint Presentation</vt:lpstr>
      <vt:lpstr>The heart of professionalism</vt:lpstr>
      <vt:lpstr>thinking about assessment</vt:lpstr>
      <vt:lpstr>PowerPoint Presentation</vt:lpstr>
      <vt:lpstr>PowerPoint Presentation</vt:lpstr>
      <vt:lpstr>some insights gained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Professional Teaching Standards</dc:title>
  <cp:lastModifiedBy>John Aitchison</cp:lastModifiedBy>
  <cp:revision>2</cp:revision>
  <dcterms:modified xsi:type="dcterms:W3CDTF">2018-08-24T11:54:19Z</dcterms:modified>
</cp:coreProperties>
</file>